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9" r:id="rId2"/>
    <p:sldId id="260" r:id="rId3"/>
    <p:sldId id="258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5878" autoAdjust="0"/>
  </p:normalViewPr>
  <p:slideViewPr>
    <p:cSldViewPr snapToGrid="0" snapToObjects="1">
      <p:cViewPr varScale="1">
        <p:scale>
          <a:sx n="102" d="100"/>
          <a:sy n="102" d="100"/>
        </p:scale>
        <p:origin x="-34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CA75C-E4DC-A344-B54F-E11F8CDE279E}" type="datetimeFigureOut">
              <a:rPr lang="en-US" smtClean="0"/>
              <a:t>02/12/15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06CA5-636A-9C47-9053-E5E3FCFB0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4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8AE14-4AB8-B846-8600-9439F1A948C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9775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8AE14-4AB8-B846-8600-9439F1A948C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9775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8AE14-4AB8-B846-8600-9439F1A948C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9775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8AE14-4AB8-B846-8600-9439F1A948C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9775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82"/>
            <a:ext cx="2133600" cy="365125"/>
          </a:xfrm>
          <a:prstGeom prst="rect">
            <a:avLst/>
          </a:prstGeom>
        </p:spPr>
        <p:txBody>
          <a:bodyPr/>
          <a:lstStyle/>
          <a:p>
            <a:fld id="{99921F11-FDA3-C34F-A3AB-B440688C7F60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02/12/15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8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82"/>
            <a:ext cx="2133600" cy="365125"/>
          </a:xfrm>
          <a:prstGeom prst="rect">
            <a:avLst/>
          </a:prstGeom>
        </p:spPr>
        <p:txBody>
          <a:bodyPr/>
          <a:lstStyle/>
          <a:p>
            <a:fld id="{A7F3445C-8E9B-BB4D-8C71-A1FE4965AA2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1384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82"/>
            <a:ext cx="2133600" cy="365125"/>
          </a:xfrm>
          <a:prstGeom prst="rect">
            <a:avLst/>
          </a:prstGeom>
        </p:spPr>
        <p:txBody>
          <a:bodyPr/>
          <a:lstStyle/>
          <a:p>
            <a:fld id="{99921F11-FDA3-C34F-A3AB-B440688C7F60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02/12/15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8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82"/>
            <a:ext cx="2133600" cy="365125"/>
          </a:xfrm>
          <a:prstGeom prst="rect">
            <a:avLst/>
          </a:prstGeom>
        </p:spPr>
        <p:txBody>
          <a:bodyPr/>
          <a:lstStyle/>
          <a:p>
            <a:fld id="{A7F3445C-8E9B-BB4D-8C71-A1FE4965AA2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2447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875"/>
            <a:ext cx="1543050" cy="8451850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3" y="396875"/>
            <a:ext cx="4476750" cy="8451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82"/>
            <a:ext cx="2133600" cy="365125"/>
          </a:xfrm>
          <a:prstGeom prst="rect">
            <a:avLst/>
          </a:prstGeom>
        </p:spPr>
        <p:txBody>
          <a:bodyPr/>
          <a:lstStyle/>
          <a:p>
            <a:fld id="{99921F11-FDA3-C34F-A3AB-B440688C7F60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02/12/15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8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82"/>
            <a:ext cx="2133600" cy="365125"/>
          </a:xfrm>
          <a:prstGeom prst="rect">
            <a:avLst/>
          </a:prstGeom>
        </p:spPr>
        <p:txBody>
          <a:bodyPr/>
          <a:lstStyle/>
          <a:p>
            <a:fld id="{A7F3445C-8E9B-BB4D-8C71-A1FE4965AA2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8661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82"/>
            <a:ext cx="2133600" cy="365125"/>
          </a:xfrm>
          <a:prstGeom prst="rect">
            <a:avLst/>
          </a:prstGeom>
        </p:spPr>
        <p:txBody>
          <a:bodyPr/>
          <a:lstStyle/>
          <a:p>
            <a:fld id="{99921F11-FDA3-C34F-A3AB-B440688C7F60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02/12/15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8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82"/>
            <a:ext cx="2133600" cy="365125"/>
          </a:xfrm>
          <a:prstGeom prst="rect">
            <a:avLst/>
          </a:prstGeom>
        </p:spPr>
        <p:txBody>
          <a:bodyPr/>
          <a:lstStyle/>
          <a:p>
            <a:fld id="{A7F3445C-8E9B-BB4D-8C71-A1FE4965AA2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505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82"/>
            <a:ext cx="2133600" cy="365125"/>
          </a:xfrm>
          <a:prstGeom prst="rect">
            <a:avLst/>
          </a:prstGeom>
        </p:spPr>
        <p:txBody>
          <a:bodyPr/>
          <a:lstStyle/>
          <a:p>
            <a:fld id="{99921F11-FDA3-C34F-A3AB-B440688C7F60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02/12/15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8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82"/>
            <a:ext cx="2133600" cy="365125"/>
          </a:xfrm>
          <a:prstGeom prst="rect">
            <a:avLst/>
          </a:prstGeom>
        </p:spPr>
        <p:txBody>
          <a:bodyPr/>
          <a:lstStyle/>
          <a:p>
            <a:fld id="{A7F3445C-8E9B-BB4D-8C71-A1FE4965AA2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277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1" y="2311432"/>
            <a:ext cx="3009900" cy="65373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1" y="2311432"/>
            <a:ext cx="3009900" cy="65373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82"/>
            <a:ext cx="2133600" cy="365125"/>
          </a:xfrm>
          <a:prstGeom prst="rect">
            <a:avLst/>
          </a:prstGeom>
        </p:spPr>
        <p:txBody>
          <a:bodyPr/>
          <a:lstStyle/>
          <a:p>
            <a:fld id="{99921F11-FDA3-C34F-A3AB-B440688C7F60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02/12/15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8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82"/>
            <a:ext cx="2133600" cy="365125"/>
          </a:xfrm>
          <a:prstGeom prst="rect">
            <a:avLst/>
          </a:prstGeom>
        </p:spPr>
        <p:txBody>
          <a:bodyPr/>
          <a:lstStyle/>
          <a:p>
            <a:fld id="{A7F3445C-8E9B-BB4D-8C71-A1FE4965AA2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0465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4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82"/>
            <a:ext cx="2133600" cy="365125"/>
          </a:xfrm>
          <a:prstGeom prst="rect">
            <a:avLst/>
          </a:prstGeom>
        </p:spPr>
        <p:txBody>
          <a:bodyPr/>
          <a:lstStyle/>
          <a:p>
            <a:fld id="{99921F11-FDA3-C34F-A3AB-B440688C7F60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02/12/15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8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82"/>
            <a:ext cx="2133600" cy="365125"/>
          </a:xfrm>
          <a:prstGeom prst="rect">
            <a:avLst/>
          </a:prstGeom>
        </p:spPr>
        <p:txBody>
          <a:bodyPr/>
          <a:lstStyle/>
          <a:p>
            <a:fld id="{A7F3445C-8E9B-BB4D-8C71-A1FE4965AA2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4772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82"/>
            <a:ext cx="2133600" cy="365125"/>
          </a:xfrm>
          <a:prstGeom prst="rect">
            <a:avLst/>
          </a:prstGeom>
        </p:spPr>
        <p:txBody>
          <a:bodyPr/>
          <a:lstStyle/>
          <a:p>
            <a:fld id="{99921F11-FDA3-C34F-A3AB-B440688C7F60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02/12/15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8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82"/>
            <a:ext cx="2133600" cy="365125"/>
          </a:xfrm>
          <a:prstGeom prst="rect">
            <a:avLst/>
          </a:prstGeom>
        </p:spPr>
        <p:txBody>
          <a:bodyPr/>
          <a:lstStyle/>
          <a:p>
            <a:fld id="{A7F3445C-8E9B-BB4D-8C71-A1FE4965AA2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9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82"/>
            <a:ext cx="2133600" cy="365125"/>
          </a:xfrm>
          <a:prstGeom prst="rect">
            <a:avLst/>
          </a:prstGeom>
        </p:spPr>
        <p:txBody>
          <a:bodyPr/>
          <a:lstStyle/>
          <a:p>
            <a:fld id="{99921F11-FDA3-C34F-A3AB-B440688C7F60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02/12/15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8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82"/>
            <a:ext cx="2133600" cy="365125"/>
          </a:xfrm>
          <a:prstGeom prst="rect">
            <a:avLst/>
          </a:prstGeom>
        </p:spPr>
        <p:txBody>
          <a:bodyPr/>
          <a:lstStyle/>
          <a:p>
            <a:fld id="{A7F3445C-8E9B-BB4D-8C71-A1FE4965AA2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949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7" y="273082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82"/>
            <a:ext cx="2133600" cy="365125"/>
          </a:xfrm>
          <a:prstGeom prst="rect">
            <a:avLst/>
          </a:prstGeom>
        </p:spPr>
        <p:txBody>
          <a:bodyPr/>
          <a:lstStyle/>
          <a:p>
            <a:fld id="{99921F11-FDA3-C34F-A3AB-B440688C7F60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02/12/15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8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82"/>
            <a:ext cx="2133600" cy="365125"/>
          </a:xfrm>
          <a:prstGeom prst="rect">
            <a:avLst/>
          </a:prstGeom>
        </p:spPr>
        <p:txBody>
          <a:bodyPr/>
          <a:lstStyle/>
          <a:p>
            <a:fld id="{A7F3445C-8E9B-BB4D-8C71-A1FE4965AA2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9156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82"/>
            <a:ext cx="2133600" cy="365125"/>
          </a:xfrm>
          <a:prstGeom prst="rect">
            <a:avLst/>
          </a:prstGeom>
        </p:spPr>
        <p:txBody>
          <a:bodyPr/>
          <a:lstStyle/>
          <a:p>
            <a:fld id="{99921F11-FDA3-C34F-A3AB-B440688C7F60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02/12/15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8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82"/>
            <a:ext cx="2133600" cy="365125"/>
          </a:xfrm>
          <a:prstGeom prst="rect">
            <a:avLst/>
          </a:prstGeom>
        </p:spPr>
        <p:txBody>
          <a:bodyPr/>
          <a:lstStyle/>
          <a:p>
            <a:fld id="{A7F3445C-8E9B-BB4D-8C71-A1FE4965AA2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204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G sampling locations_2.tif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E0DFE3"/>
              </a:clrFrom>
              <a:clrTo>
                <a:srgbClr val="E0DFE3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567" y="575374"/>
            <a:ext cx="6145985" cy="393627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75000">
                <a:schemeClr val="bg1">
                  <a:alpha val="78000"/>
                </a:schemeClr>
              </a:gs>
              <a:gs pos="0">
                <a:schemeClr val="tx2">
                  <a:lumMod val="40000"/>
                  <a:lumOff val="60000"/>
                  <a:alpha val="9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688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2"/>
          <a:stretch/>
        </p:blipFill>
        <p:spPr>
          <a:xfrm>
            <a:off x="4186494" y="785951"/>
            <a:ext cx="4772604" cy="5941204"/>
          </a:xfrm>
          <a:prstGeom prst="rect">
            <a:avLst/>
          </a:prstGeom>
          <a:ln w="38100" cmpd="sng">
            <a:solidFill>
              <a:srgbClr val="558ED5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614" y="59553"/>
            <a:ext cx="6152226" cy="587422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sz="3400" b="1" dirty="0" smtClean="0">
                <a:solidFill>
                  <a:schemeClr val="tx2">
                    <a:lumMod val="50000"/>
                  </a:schemeClr>
                </a:solidFill>
              </a:rPr>
              <a:t>Operational considerations 2016-</a:t>
            </a:r>
            <a:endParaRPr lang="en-US" sz="3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614" y="785951"/>
            <a:ext cx="3668240" cy="5480633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All fisheries</a:t>
            </a:r>
          </a:p>
          <a:p>
            <a:endParaRPr lang="en-US" sz="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Daily catch reporting</a:t>
            </a:r>
          </a:p>
          <a:p>
            <a:endParaRPr lang="en-US" sz="10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Lucida Grande"/>
              <a:buChar char="-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Small trial of changing from current daily reporting to collecting haul-by-haul info. (cf. CCAMLR C1/C2) daily.</a:t>
            </a:r>
          </a:p>
          <a:p>
            <a:pPr marL="171450" indent="-171450">
              <a:buFont typeface="Lucida Grande"/>
              <a:buChar char="-"/>
            </a:pPr>
            <a:endParaRPr lang="en-US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Lucida Grande"/>
              <a:buChar char="-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Advantages – consistency, reduced no. of datasets,  real-time snagging.</a:t>
            </a:r>
          </a:p>
          <a:p>
            <a:pPr marL="171450" indent="-171450">
              <a:buFont typeface="Lucida Grande"/>
              <a:buChar char="-"/>
            </a:pPr>
            <a:endParaRPr lang="en-US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Lucida Grande"/>
              <a:buChar char="-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Consult industry to id limitations (e.g. time lags, IT considerations).</a:t>
            </a:r>
          </a:p>
          <a:p>
            <a:endParaRPr lang="en-US" sz="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575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880" y="135544"/>
            <a:ext cx="4915585" cy="3616991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All fisheries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1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Torremolinos inspections</a:t>
            </a:r>
          </a:p>
          <a:p>
            <a:pPr marL="342900" indent="-342900">
              <a:buFont typeface="Arial"/>
              <a:buChar char="•"/>
            </a:pPr>
            <a:endParaRPr lang="en-US" sz="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Satellite monitoring</a:t>
            </a:r>
          </a:p>
          <a:p>
            <a:pPr marL="457200" indent="-457200">
              <a:buFont typeface="Arial"/>
              <a:buChar char="•"/>
            </a:pPr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 descr="Compressed checking lights-P11402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183" y="2078328"/>
            <a:ext cx="5737991" cy="4464875"/>
          </a:xfrm>
          <a:prstGeom prst="rect">
            <a:avLst/>
          </a:prstGeom>
          <a:ln w="57150" cmpd="sng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62020" y="2636397"/>
            <a:ext cx="914400" cy="914400"/>
          </a:xfrm>
          <a:prstGeom prst="rect">
            <a:avLst/>
          </a:prstGeom>
          <a:noFill/>
        </p:spPr>
        <p:txBody>
          <a:bodyPr wrap="none" numCol="1" spcCol="180000" rtlCol="0">
            <a:noAutofit/>
          </a:bodyPr>
          <a:lstStyle/>
          <a:p>
            <a:pPr algn="just"/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412287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06613" y="173194"/>
            <a:ext cx="3653111" cy="6504396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endParaRPr lang="en-US" sz="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Roaming scientific observer initiative to continue</a:t>
            </a:r>
          </a:p>
          <a:p>
            <a:endParaRPr lang="en-US" sz="8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Lucida Grande"/>
              <a:buChar char="-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uccessful in supporting observers, sharing best practice, carrying out extra sciences tasks.</a:t>
            </a:r>
          </a:p>
          <a:p>
            <a:pPr marL="342900" indent="-342900">
              <a:buFont typeface="Lucida Grande"/>
              <a:buChar char="-"/>
            </a:pPr>
            <a:endParaRPr lang="en-US" sz="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Lucida Grande"/>
              <a:buChar char="-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Continue to improve observer workstations where necessary.</a:t>
            </a:r>
          </a:p>
          <a:p>
            <a:endParaRPr lang="en-US" sz="8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8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8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Lucida Grande"/>
              <a:buChar char="-"/>
            </a:pP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Lucida Grande"/>
              <a:buChar char="-"/>
            </a:pPr>
            <a:endParaRPr lang="en-US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Arial"/>
              <a:buChar char="•"/>
            </a:pPr>
            <a:endParaRPr lang="en-US" sz="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Picture 10" descr="New Tag Station 2.JP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11324" r="29715"/>
          <a:stretch/>
        </p:blipFill>
        <p:spPr>
          <a:xfrm>
            <a:off x="4059725" y="404119"/>
            <a:ext cx="4848580" cy="5484475"/>
          </a:xfrm>
          <a:prstGeom prst="rect">
            <a:avLst/>
          </a:prstGeom>
          <a:ln w="57150" cmpd="sng"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95553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7846" y="0"/>
            <a:ext cx="8457790" cy="2270765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endParaRPr lang="en-US" sz="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Toothfish</a:t>
            </a:r>
          </a:p>
          <a:p>
            <a:endParaRPr lang="en-US" sz="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Research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fishing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– shallow lines, benthic closed areas and south of South Sandwich Islands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Change from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Intertek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to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Acoura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Marine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– business as usual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8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Future of South Georgia Group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Entity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(MSC Chain of Custody)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8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8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Lucida Grande"/>
              <a:buChar char="-"/>
            </a:pP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Lucida Grande"/>
              <a:buChar char="-"/>
            </a:pPr>
            <a:endParaRPr lang="en-US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Arial"/>
              <a:buChar char="•"/>
            </a:pPr>
            <a:endParaRPr lang="en-US" sz="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 descr="Slid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60" y="2270765"/>
            <a:ext cx="5875764" cy="4406823"/>
          </a:xfrm>
          <a:prstGeom prst="rect">
            <a:avLst/>
          </a:prstGeom>
          <a:ln w="57150" cmpd="sng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560976" y="5022625"/>
            <a:ext cx="2385810" cy="165496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numCol="1" spcCol="180000" rtlCol="0">
            <a:no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We will continue to rigorously  verify toothfish catches.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Lucida Grande"/>
              <a:buChar char="-"/>
            </a:pP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Lucida Grande"/>
              <a:buChar char="-"/>
            </a:pP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Arial"/>
              <a:buChar char="•"/>
            </a:pP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1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numCol="1" spcCol="180000" rtlCol="0">
        <a:noAutofit/>
      </a:bodyPr>
      <a:lstStyle>
        <a:defPPr algn="just">
          <a:defRPr sz="32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155</Words>
  <Application>Microsoft Macintosh PowerPoint</Application>
  <PresentationFormat>On-screen Show (4:3)</PresentationFormat>
  <Paragraphs>46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1_Office Theme</vt:lpstr>
      <vt:lpstr>Operational considerations 2016-</vt:lpstr>
      <vt:lpstr>PowerPoint Presentation</vt:lpstr>
      <vt:lpstr>PowerPoint Presentation</vt:lpstr>
      <vt:lpstr>PowerPoint Presentation</vt:lpstr>
    </vt:vector>
  </TitlesOfParts>
  <Company>GSGSSI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Ross</dc:creator>
  <cp:lastModifiedBy>GSGSSI - CEO</cp:lastModifiedBy>
  <cp:revision>31</cp:revision>
  <dcterms:created xsi:type="dcterms:W3CDTF">2015-09-13T18:37:08Z</dcterms:created>
  <dcterms:modified xsi:type="dcterms:W3CDTF">2015-12-02T12:47:18Z</dcterms:modified>
</cp:coreProperties>
</file>