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4" r:id="rId2"/>
  </p:sldMasterIdLst>
  <p:notesMasterIdLst>
    <p:notesMasterId r:id="rId36"/>
  </p:notesMasterIdLst>
  <p:sldIdLst>
    <p:sldId id="369" r:id="rId3"/>
    <p:sldId id="407" r:id="rId4"/>
    <p:sldId id="461" r:id="rId5"/>
    <p:sldId id="462" r:id="rId6"/>
    <p:sldId id="463" r:id="rId7"/>
    <p:sldId id="464" r:id="rId8"/>
    <p:sldId id="465" r:id="rId9"/>
    <p:sldId id="466" r:id="rId10"/>
    <p:sldId id="467" r:id="rId11"/>
    <p:sldId id="468" r:id="rId12"/>
    <p:sldId id="469" r:id="rId13"/>
    <p:sldId id="470" r:id="rId14"/>
    <p:sldId id="471" r:id="rId15"/>
    <p:sldId id="472" r:id="rId16"/>
    <p:sldId id="473" r:id="rId17"/>
    <p:sldId id="474" r:id="rId18"/>
    <p:sldId id="475" r:id="rId19"/>
    <p:sldId id="476" r:id="rId20"/>
    <p:sldId id="477" r:id="rId21"/>
    <p:sldId id="478" r:id="rId22"/>
    <p:sldId id="500" r:id="rId23"/>
    <p:sldId id="501" r:id="rId24"/>
    <p:sldId id="502" r:id="rId25"/>
    <p:sldId id="503" r:id="rId26"/>
    <p:sldId id="504" r:id="rId27"/>
    <p:sldId id="440" r:id="rId28"/>
    <p:sldId id="401" r:id="rId29"/>
    <p:sldId id="402" r:id="rId30"/>
    <p:sldId id="403" r:id="rId31"/>
    <p:sldId id="406" r:id="rId32"/>
    <p:sldId id="404" r:id="rId33"/>
    <p:sldId id="396" r:id="rId34"/>
    <p:sldId id="405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3532"/>
    <a:srgbClr val="B14B3F"/>
    <a:srgbClr val="F7D13E"/>
    <a:srgbClr val="DE8525"/>
    <a:srgbClr val="BBBC01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1" autoAdjust="0"/>
    <p:restoredTop sz="87127" autoAdjust="0"/>
  </p:normalViewPr>
  <p:slideViewPr>
    <p:cSldViewPr snapToGrid="0" snapToObjects="1">
      <p:cViewPr>
        <p:scale>
          <a:sx n="103" d="100"/>
          <a:sy n="103" d="100"/>
        </p:scale>
        <p:origin x="-161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2" y="821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25" d="100"/>
          <a:sy n="125" d="100"/>
        </p:scale>
        <p:origin x="-14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O%20NAME:Industry%20and%20Stakeholders:CPUE%20comparison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O%20NAME:Industry%20and%20Stakeholders:CPUE%20comparison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O%20NAME:Industry%20and%20Stakeholders:CPUE%20comparison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O%20NAME:Industry%20and%20Stakeholders:CPUE%20comparis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Toothfish catch</a:t>
            </a:r>
          </a:p>
        </c:rich>
      </c:tx>
      <c:layout>
        <c:manualLayout>
          <c:xMode val="edge"/>
          <c:yMode val="edge"/>
          <c:x val="0.582084208223972"/>
          <c:y val="0.0297048030895668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Sheet1!$B$6:$B$28</c:f>
              <c:numCache>
                <c:formatCode>General</c:formatCode>
                <c:ptCount val="23"/>
                <c:pt idx="4">
                  <c:v>2000.0</c:v>
                </c:pt>
                <c:pt idx="9">
                  <c:v>2005.0</c:v>
                </c:pt>
                <c:pt idx="14">
                  <c:v>2010.0</c:v>
                </c:pt>
                <c:pt idx="19">
                  <c:v>2015.0</c:v>
                </c:pt>
              </c:numCache>
            </c:numRef>
          </c:cat>
          <c:val>
            <c:numRef>
              <c:f>Sheet1!$D$6:$D$28</c:f>
              <c:numCache>
                <c:formatCode>#,##0</c:formatCode>
                <c:ptCount val="23"/>
                <c:pt idx="1">
                  <c:v>3889.0</c:v>
                </c:pt>
                <c:pt idx="2">
                  <c:v>3371.0</c:v>
                </c:pt>
                <c:pt idx="3">
                  <c:v>3529.0</c:v>
                </c:pt>
                <c:pt idx="4">
                  <c:v>5217.0</c:v>
                </c:pt>
                <c:pt idx="5">
                  <c:v>3898.0</c:v>
                </c:pt>
                <c:pt idx="6">
                  <c:v>5535.0</c:v>
                </c:pt>
                <c:pt idx="7">
                  <c:v>7468.0</c:v>
                </c:pt>
                <c:pt idx="8">
                  <c:v>4205.0</c:v>
                </c:pt>
                <c:pt idx="9">
                  <c:v>2988.0</c:v>
                </c:pt>
                <c:pt idx="10">
                  <c:v>3501.0</c:v>
                </c:pt>
                <c:pt idx="11">
                  <c:v>3514.0</c:v>
                </c:pt>
                <c:pt idx="12">
                  <c:v>3797.0</c:v>
                </c:pt>
                <c:pt idx="13">
                  <c:v>3388.0</c:v>
                </c:pt>
                <c:pt idx="14">
                  <c:v>2521.0</c:v>
                </c:pt>
                <c:pt idx="15">
                  <c:v>1790.0</c:v>
                </c:pt>
                <c:pt idx="16">
                  <c:v>1843.0</c:v>
                </c:pt>
                <c:pt idx="17">
                  <c:v>2098.0</c:v>
                </c:pt>
                <c:pt idx="18">
                  <c:v>2178.0</c:v>
                </c:pt>
                <c:pt idx="19">
                  <c:v>2194.0</c:v>
                </c:pt>
                <c:pt idx="20">
                  <c:v>2196.0</c:v>
                </c:pt>
                <c:pt idx="21">
                  <c:v>2193.0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3464792"/>
        <c:axId val="-2103665384"/>
      </c:barChart>
      <c:catAx>
        <c:axId val="-2103464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03665384"/>
        <c:crosses val="autoZero"/>
        <c:auto val="1"/>
        <c:lblAlgn val="ctr"/>
        <c:lblOffset val="100"/>
        <c:noMultiLvlLbl val="0"/>
      </c:catAx>
      <c:valAx>
        <c:axId val="-21036653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Tonnes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-2103464792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bg1">
          <a:lumMod val="65000"/>
        </a:schemeClr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CPUE (kg/hook)</a:t>
            </a:r>
          </a:p>
        </c:rich>
      </c:tx>
      <c:layout>
        <c:manualLayout>
          <c:xMode val="edge"/>
          <c:yMode val="edge"/>
          <c:x val="0.584939195100612"/>
          <c:y val="0.037037037037037"/>
        </c:manualLayout>
      </c:layout>
      <c:overlay val="1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Sheet1!$J$6</c:f>
              <c:strCache>
                <c:ptCount val="1"/>
              </c:strCache>
            </c:strRef>
          </c:tx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Sheet1!$B$6:$B$28</c:f>
              <c:numCache>
                <c:formatCode>General</c:formatCode>
                <c:ptCount val="23"/>
                <c:pt idx="4">
                  <c:v>2000.0</c:v>
                </c:pt>
                <c:pt idx="9">
                  <c:v>2005.0</c:v>
                </c:pt>
                <c:pt idx="14">
                  <c:v>2010.0</c:v>
                </c:pt>
                <c:pt idx="19">
                  <c:v>2015.0</c:v>
                </c:pt>
              </c:numCache>
            </c:numRef>
          </c:cat>
          <c:val>
            <c:numRef>
              <c:f>Sheet1!$J$6:$J$28</c:f>
              <c:numCache>
                <c:formatCode>General</c:formatCode>
                <c:ptCount val="23"/>
                <c:pt idx="1">
                  <c:v>0.302</c:v>
                </c:pt>
                <c:pt idx="2">
                  <c:v>0.267</c:v>
                </c:pt>
                <c:pt idx="3">
                  <c:v>0.315</c:v>
                </c:pt>
                <c:pt idx="4">
                  <c:v>0.329</c:v>
                </c:pt>
                <c:pt idx="5">
                  <c:v>0.277</c:v>
                </c:pt>
                <c:pt idx="6">
                  <c:v>0.315</c:v>
                </c:pt>
                <c:pt idx="7">
                  <c:v>0.303</c:v>
                </c:pt>
                <c:pt idx="8">
                  <c:v>0.267</c:v>
                </c:pt>
                <c:pt idx="9">
                  <c:v>0.265</c:v>
                </c:pt>
                <c:pt idx="10">
                  <c:v>0.254</c:v>
                </c:pt>
                <c:pt idx="11">
                  <c:v>0.238</c:v>
                </c:pt>
                <c:pt idx="12">
                  <c:v>0.236</c:v>
                </c:pt>
                <c:pt idx="13">
                  <c:v>0.2</c:v>
                </c:pt>
                <c:pt idx="14">
                  <c:v>0.184</c:v>
                </c:pt>
                <c:pt idx="15">
                  <c:v>0.196</c:v>
                </c:pt>
                <c:pt idx="16">
                  <c:v>0.194</c:v>
                </c:pt>
                <c:pt idx="17">
                  <c:v>0.218</c:v>
                </c:pt>
                <c:pt idx="18">
                  <c:v>0.23</c:v>
                </c:pt>
                <c:pt idx="19">
                  <c:v>0.288</c:v>
                </c:pt>
                <c:pt idx="20">
                  <c:v>0.28</c:v>
                </c:pt>
                <c:pt idx="21">
                  <c:v>0.298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3878200"/>
        <c:axId val="-2104372680"/>
      </c:lineChart>
      <c:catAx>
        <c:axId val="-2103878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04372680"/>
        <c:crosses val="autoZero"/>
        <c:auto val="1"/>
        <c:lblAlgn val="ctr"/>
        <c:lblOffset val="100"/>
        <c:noMultiLvlLbl val="0"/>
      </c:catAx>
      <c:valAx>
        <c:axId val="-2104372680"/>
        <c:scaling>
          <c:orientation val="minMax"/>
          <c:max val="0.35"/>
          <c:min val="0.1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CPUE (kg)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03878200"/>
        <c:crosses val="autoZero"/>
        <c:crossBetween val="midCat"/>
        <c:majorUnit val="0.0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bg1">
          <a:lumMod val="65000"/>
        </a:schemeClr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Mean </a:t>
            </a:r>
            <a:r>
              <a:rPr lang="en-US" sz="1600" dirty="0" err="1"/>
              <a:t>t</a:t>
            </a:r>
            <a:r>
              <a:rPr lang="en-US" sz="1600" dirty="0" err="1" smtClean="0"/>
              <a:t>oothfish</a:t>
            </a:r>
            <a:r>
              <a:rPr lang="en-US" sz="1600" dirty="0" smtClean="0"/>
              <a:t> </a:t>
            </a:r>
            <a:r>
              <a:rPr lang="en-US" sz="1600" dirty="0"/>
              <a:t>w</a:t>
            </a:r>
            <a:r>
              <a:rPr lang="en-US" sz="1600" dirty="0" smtClean="0"/>
              <a:t>eight</a:t>
            </a:r>
            <a:endParaRPr lang="en-US" sz="1600" dirty="0"/>
          </a:p>
        </c:rich>
      </c:tx>
      <c:layout>
        <c:manualLayout>
          <c:xMode val="edge"/>
          <c:yMode val="edge"/>
          <c:x val="0.338711483795797"/>
          <c:y val="0.0370372246315856"/>
        </c:manualLayout>
      </c:layout>
      <c:overlay val="1"/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Sheet1!$B$6:$B$28</c:f>
              <c:numCache>
                <c:formatCode>General</c:formatCode>
                <c:ptCount val="23"/>
                <c:pt idx="4">
                  <c:v>2000.0</c:v>
                </c:pt>
                <c:pt idx="9">
                  <c:v>2005.0</c:v>
                </c:pt>
                <c:pt idx="14">
                  <c:v>2010.0</c:v>
                </c:pt>
                <c:pt idx="19">
                  <c:v>2015.0</c:v>
                </c:pt>
              </c:numCache>
            </c:numRef>
          </c:cat>
          <c:val>
            <c:numRef>
              <c:f>Sheet1!$M$6:$M$28</c:f>
              <c:numCache>
                <c:formatCode>General</c:formatCode>
                <c:ptCount val="23"/>
                <c:pt idx="1">
                  <c:v>6.859999999999998</c:v>
                </c:pt>
                <c:pt idx="2">
                  <c:v>5.34</c:v>
                </c:pt>
                <c:pt idx="3">
                  <c:v>5.159999999999997</c:v>
                </c:pt>
                <c:pt idx="4">
                  <c:v>5.98</c:v>
                </c:pt>
                <c:pt idx="5">
                  <c:v>6.02</c:v>
                </c:pt>
                <c:pt idx="6">
                  <c:v>6.3</c:v>
                </c:pt>
                <c:pt idx="7">
                  <c:v>6.59</c:v>
                </c:pt>
                <c:pt idx="8">
                  <c:v>6.67</c:v>
                </c:pt>
                <c:pt idx="9">
                  <c:v>6.97</c:v>
                </c:pt>
                <c:pt idx="10">
                  <c:v>6.859999999999998</c:v>
                </c:pt>
                <c:pt idx="11">
                  <c:v>6.609999999999998</c:v>
                </c:pt>
                <c:pt idx="12">
                  <c:v>6.56</c:v>
                </c:pt>
                <c:pt idx="13">
                  <c:v>6.45</c:v>
                </c:pt>
                <c:pt idx="14">
                  <c:v>6.4</c:v>
                </c:pt>
                <c:pt idx="15">
                  <c:v>6.42</c:v>
                </c:pt>
                <c:pt idx="16">
                  <c:v>6.48</c:v>
                </c:pt>
                <c:pt idx="17">
                  <c:v>6.819999999999998</c:v>
                </c:pt>
                <c:pt idx="18">
                  <c:v>7.3</c:v>
                </c:pt>
                <c:pt idx="19">
                  <c:v>7.37</c:v>
                </c:pt>
                <c:pt idx="20">
                  <c:v>7.55</c:v>
                </c:pt>
                <c:pt idx="21">
                  <c:v>7.8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0007096"/>
        <c:axId val="-2100011352"/>
      </c:lineChart>
      <c:catAx>
        <c:axId val="-210000709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crossAx val="-2100011352"/>
        <c:crosses val="autoZero"/>
        <c:auto val="1"/>
        <c:lblAlgn val="ctr"/>
        <c:lblOffset val="100"/>
        <c:noMultiLvlLbl val="0"/>
      </c:catAx>
      <c:valAx>
        <c:axId val="-2100011352"/>
        <c:scaling>
          <c:orientation val="minMax"/>
          <c:min val="5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Weight</a:t>
                </a:r>
                <a:r>
                  <a:rPr lang="en-US" baseline="0"/>
                  <a:t> (kg)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00007096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bg1">
          <a:lumMod val="65000"/>
        </a:schemeClr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Mean vessel catch/day</a:t>
            </a:r>
          </a:p>
        </c:rich>
      </c:tx>
      <c:layout>
        <c:manualLayout>
          <c:xMode val="edge"/>
          <c:yMode val="edge"/>
          <c:x val="0.418712598425197"/>
          <c:y val="0.037037037037037"/>
        </c:manualLayout>
      </c:layout>
      <c:overlay val="1"/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Sheet1!$B$6:$B$28</c:f>
              <c:numCache>
                <c:formatCode>General</c:formatCode>
                <c:ptCount val="23"/>
                <c:pt idx="4">
                  <c:v>2000.0</c:v>
                </c:pt>
                <c:pt idx="9">
                  <c:v>2005.0</c:v>
                </c:pt>
                <c:pt idx="14">
                  <c:v>2010.0</c:v>
                </c:pt>
                <c:pt idx="19">
                  <c:v>2015.0</c:v>
                </c:pt>
              </c:numCache>
            </c:numRef>
          </c:cat>
          <c:val>
            <c:numRef>
              <c:f>Sheet1!$L$6:$L$28</c:f>
              <c:numCache>
                <c:formatCode>General</c:formatCode>
                <c:ptCount val="23"/>
                <c:pt idx="1">
                  <c:v>3012.0</c:v>
                </c:pt>
                <c:pt idx="2">
                  <c:v>3334.0</c:v>
                </c:pt>
                <c:pt idx="3">
                  <c:v>3979.0</c:v>
                </c:pt>
                <c:pt idx="4">
                  <c:v>4548.0</c:v>
                </c:pt>
                <c:pt idx="5">
                  <c:v>3695.0</c:v>
                </c:pt>
                <c:pt idx="6">
                  <c:v>4168.0</c:v>
                </c:pt>
                <c:pt idx="7">
                  <c:v>4238.0</c:v>
                </c:pt>
                <c:pt idx="8">
                  <c:v>3805.0</c:v>
                </c:pt>
                <c:pt idx="9">
                  <c:v>3570.0</c:v>
                </c:pt>
                <c:pt idx="10">
                  <c:v>3907.0</c:v>
                </c:pt>
                <c:pt idx="11">
                  <c:v>3935.0</c:v>
                </c:pt>
                <c:pt idx="12">
                  <c:v>3562.0</c:v>
                </c:pt>
                <c:pt idx="13">
                  <c:v>3149.0</c:v>
                </c:pt>
                <c:pt idx="14">
                  <c:v>2942.0</c:v>
                </c:pt>
                <c:pt idx="15">
                  <c:v>3201.0</c:v>
                </c:pt>
                <c:pt idx="16">
                  <c:v>3087.0</c:v>
                </c:pt>
                <c:pt idx="17">
                  <c:v>3362.0</c:v>
                </c:pt>
                <c:pt idx="18">
                  <c:v>3612.0</c:v>
                </c:pt>
                <c:pt idx="19">
                  <c:v>4478.0</c:v>
                </c:pt>
                <c:pt idx="20">
                  <c:v>4232.0</c:v>
                </c:pt>
                <c:pt idx="21">
                  <c:v>4598.0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2686552"/>
        <c:axId val="2072689288"/>
      </c:lineChart>
      <c:catAx>
        <c:axId val="2072686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72689288"/>
        <c:crosses val="autoZero"/>
        <c:auto val="1"/>
        <c:lblAlgn val="ctr"/>
        <c:lblOffset val="100"/>
        <c:noMultiLvlLbl val="0"/>
      </c:catAx>
      <c:valAx>
        <c:axId val="2072689288"/>
        <c:scaling>
          <c:orientation val="minMax"/>
          <c:min val="250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Catch (kg)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72686552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bg1">
          <a:lumMod val="65000"/>
        </a:schemeClr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B08AD-181A-CE43-99BD-228A70F7CFD0}" type="datetimeFigureOut">
              <a:rPr lang="en-US" smtClean="0"/>
              <a:t>13/11/17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D89E9-F812-C147-8F49-49823F6EB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89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CC49-83FE-3641-B86B-F48D1EC02E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04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1E34C30-A74A-9E43-874C-7651C9F075B5}" type="slidenum">
              <a:rPr lang="en-GB">
                <a:solidFill>
                  <a:prstClr val="black"/>
                </a:solidFill>
                <a:latin typeface="Calibri" charset="0"/>
              </a:rPr>
              <a:pPr eaLnBrk="1" hangingPunct="1"/>
              <a:t>21</a:t>
            </a:fld>
            <a:endParaRPr lang="en-GB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2F2C3B0-F1C4-A943-957E-36BF946C3B09}" type="slidenum">
              <a:rPr lang="en-GB">
                <a:solidFill>
                  <a:prstClr val="black"/>
                </a:solidFill>
                <a:latin typeface="Calibri" charset="0"/>
              </a:rPr>
              <a:pPr eaLnBrk="1" hangingPunct="1"/>
              <a:t>22</a:t>
            </a:fld>
            <a:endParaRPr lang="en-GB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1000" i="1">
                <a:latin typeface="Calibri" charset="0"/>
              </a:rPr>
              <a:t> </a:t>
            </a:r>
            <a:endParaRPr lang="en-GB" sz="100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1DC4BCF-D621-F44B-B377-DFBE1F309C94}" type="slidenum">
              <a:rPr lang="en-GB">
                <a:solidFill>
                  <a:prstClr val="black"/>
                </a:solidFill>
                <a:latin typeface="Calibri" charset="0"/>
              </a:rPr>
              <a:pPr eaLnBrk="1" hangingPunct="1"/>
              <a:t>23</a:t>
            </a:fld>
            <a:endParaRPr lang="en-GB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2F33608-1FB8-2943-85AB-EE25983E0E7D}" type="slidenum">
              <a:rPr lang="en-GB">
                <a:solidFill>
                  <a:prstClr val="black"/>
                </a:solidFill>
                <a:latin typeface="Calibri" charset="0"/>
              </a:rPr>
              <a:pPr eaLnBrk="1" hangingPunct="1"/>
              <a:t>24</a:t>
            </a:fld>
            <a:endParaRPr lang="en-GB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9BA5192-E6FB-4646-A20D-2394CC4B3006}" type="slidenum">
              <a:rPr lang="en-GB">
                <a:solidFill>
                  <a:prstClr val="black"/>
                </a:solidFill>
                <a:latin typeface="Calibri" charset="0"/>
              </a:rPr>
              <a:pPr eaLnBrk="1" hangingPunct="1"/>
              <a:t>25</a:t>
            </a:fld>
            <a:endParaRPr lang="en-GB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D89E9-F812-C147-8F49-49823F6EBA2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00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D89E9-F812-C147-8F49-49823F6EBA2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90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D89E9-F812-C147-8F49-49823F6EBA2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00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CC49-83FE-3641-B86B-F48D1EC02E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08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CC49-83FE-3641-B86B-F48D1EC02E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09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CC49-83FE-3641-B86B-F48D1EC02E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29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CC49-83FE-3641-B86B-F48D1EC02E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9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CC49-83FE-3641-B86B-F48D1EC02E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92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CC49-83FE-3641-B86B-F48D1EC02E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16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CC49-83FE-3641-B86B-F48D1EC02E2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29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CC49-83FE-3641-B86B-F48D1EC02E2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92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E490-3FEF-7F42-A146-FA067B336EAE}" type="datetimeFigureOut">
              <a:rPr lang="en-US" smtClean="0"/>
              <a:t>13/11/17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A3CBD04B-77F5-4E42-8921-7002E25B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73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E490-3FEF-7F42-A146-FA067B336EAE}" type="datetimeFigureOut">
              <a:rPr lang="en-US" smtClean="0"/>
              <a:t>13/11/17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A3CBD04B-77F5-4E42-8921-7002E25B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29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E490-3FEF-7F42-A146-FA067B336EAE}" type="datetimeFigureOut">
              <a:rPr lang="en-US" smtClean="0"/>
              <a:t>13/11/17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A3CBD04B-77F5-4E42-8921-7002E25B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90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D230B7-9A92-3841-B5D2-59B11FE2A728}" type="datetimeFigureOut">
              <a:rPr lang="en-US"/>
              <a:pPr/>
              <a:t>13/11/17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ADE63-D0AD-5547-95FE-CF1B9DB432C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050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CO_POS_4C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38" y="193675"/>
            <a:ext cx="1163637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Calibri" pitchFamily="34" charset="0"/>
              <a:buChar char="&gt;"/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99947A-7931-B045-A93D-E6AE3BEB1D95}" type="datetimeFigureOut">
              <a:rPr lang="en-US"/>
              <a:pPr/>
              <a:t>13/11/17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81BC77-A7B0-DF42-B3D4-11E3014752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246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44226E-2B44-3541-926A-4BD9CF3E1F6D}" type="datetimeFigureOut">
              <a:rPr lang="en-US"/>
              <a:pPr/>
              <a:t>13/11/17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BC4B5-2B80-1241-8350-F1DE1B65C9E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408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995A64-E2D4-9E4C-9944-9B2D4E5947D4}" type="datetimeFigureOut">
              <a:rPr lang="en-US"/>
              <a:pPr/>
              <a:t>13/11/17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FFD69-0A29-0B49-AB4E-FFFADE7380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110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44AC65-C1D8-7941-B8A2-067278AD63F1}" type="datetimeFigureOut">
              <a:rPr lang="en-US"/>
              <a:pPr/>
              <a:t>13/11/17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994AB-6DD2-2646-B2C9-21BB65BDE6F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185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631E34-51D3-6143-A407-B56A50CDC662}" type="datetimeFigureOut">
              <a:rPr lang="en-US"/>
              <a:pPr/>
              <a:t>13/11/17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50D22-C76B-C94E-B1C6-12858791C7E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325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847F9F-C6B0-5D44-84DB-16C3C9862A8D}" type="datetimeFigureOut">
              <a:rPr lang="en-US"/>
              <a:pPr/>
              <a:t>13/11/17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0B188-425B-CE44-B558-E1BCF67BD8E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682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50AF37-8EA4-B541-93F8-446E61A3AEE6}" type="datetimeFigureOut">
              <a:rPr lang="en-US"/>
              <a:pPr/>
              <a:t>13/11/17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E4CD1-EA9B-E24D-8E5C-661AE44D9B7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86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E490-3FEF-7F42-A146-FA067B336EAE}" type="datetimeFigureOut">
              <a:rPr lang="en-US" smtClean="0"/>
              <a:t>13/11/17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A3CBD04B-77F5-4E42-8921-7002E25B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EE0F2-D81C-9D45-8C60-2BC6E3297B71}" type="datetimeFigureOut">
              <a:rPr lang="en-US"/>
              <a:pPr/>
              <a:t>13/11/17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418AB-BDE4-5D4B-A288-A78E466C3C7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197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B5C1C5-D500-0344-A4DD-5DBBF158857C}" type="datetimeFigureOut">
              <a:rPr lang="en-US"/>
              <a:pPr/>
              <a:t>13/11/17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2C9D9-1075-7D40-B2EC-7098F3ECF97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752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0922D8-13F4-D148-9275-EDAD42549A92}" type="datetimeFigureOut">
              <a:rPr lang="en-US"/>
              <a:pPr/>
              <a:t>13/11/17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F1E04-F5A0-BC45-8B96-DD3B811F610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346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E490-3FEF-7F42-A146-FA067B336EAE}" type="datetimeFigureOut">
              <a:rPr lang="en-US" smtClean="0"/>
              <a:t>13/11/17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A3CBD04B-77F5-4E42-8921-7002E25B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7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E490-3FEF-7F42-A146-FA067B336EAE}" type="datetimeFigureOut">
              <a:rPr lang="en-US" smtClean="0"/>
              <a:t>13/11/17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A3CBD04B-77F5-4E42-8921-7002E25B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35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E490-3FEF-7F42-A146-FA067B336EAE}" type="datetimeFigureOut">
              <a:rPr lang="en-US" smtClean="0"/>
              <a:t>13/11/17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A3CBD04B-77F5-4E42-8921-7002E25B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9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E490-3FEF-7F42-A146-FA067B336EAE}" type="datetimeFigureOut">
              <a:rPr lang="en-US" smtClean="0"/>
              <a:t>13/11/17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A3CBD04B-77F5-4E42-8921-7002E25B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7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E490-3FEF-7F42-A146-FA067B336EAE}" type="datetimeFigureOut">
              <a:rPr lang="en-US" smtClean="0"/>
              <a:t>13/11/17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A3CBD04B-77F5-4E42-8921-7002E25B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5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E490-3FEF-7F42-A146-FA067B336EAE}" type="datetimeFigureOut">
              <a:rPr lang="en-US" smtClean="0"/>
              <a:t>13/11/17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A3CBD04B-77F5-4E42-8921-7002E25B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4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E490-3FEF-7F42-A146-FA067B336EAE}" type="datetimeFigureOut">
              <a:rPr lang="en-US" smtClean="0"/>
              <a:t>13/11/17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A3CBD04B-77F5-4E42-8921-7002E25B0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9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G.png"/>
          <p:cNvPicPr>
            <a:picLocks noChangeAspect="1"/>
          </p:cNvPicPr>
          <p:nvPr userDrawn="1"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4530"/>
            <a:ext cx="8521368" cy="579871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5875"/>
            <a:ext cx="9144000" cy="6858000"/>
          </a:xfrm>
          <a:prstGeom prst="rect">
            <a:avLst/>
          </a:prstGeom>
          <a:gradFill>
            <a:gsLst>
              <a:gs pos="75000">
                <a:schemeClr val="bg1">
                  <a:alpha val="78000"/>
                </a:schemeClr>
              </a:gs>
              <a:gs pos="0">
                <a:schemeClr val="tx2">
                  <a:lumMod val="40000"/>
                  <a:lumOff val="60000"/>
                  <a:alpha val="9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2E490-3FEF-7F42-A146-FA067B336EAE}" type="datetimeFigureOut">
              <a:rPr lang="en-US" smtClean="0"/>
              <a:t>13/11/17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89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1F497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E7FEE8D-F1BF-C040-B5DE-D6924D5D928E}" type="datetimeFigureOut">
              <a:rPr lang="en-US" smtClean="0"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13/11/17</a:t>
            </a:fld>
            <a:endParaRPr lang="en-GB" smtClean="0">
              <a:ea typeface="ＭＳ Ｐゴシック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5F908D6-9ABF-9E49-9859-FEABE0B131C3}" type="slidenum">
              <a:rPr lang="en-GB" smtClean="0"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mtClean="0">
              <a:ea typeface="ＭＳ Ｐゴシック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6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3" Type="http://schemas.openxmlformats.org/officeDocument/2006/relationships/image" Target="../media/image4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microsoft.com/office/2007/relationships/hdphoto" Target="../media/hdphoto1.wdp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f"/><Relationship Id="rId3" Type="http://schemas.openxmlformats.org/officeDocument/2006/relationships/image" Target="../media/image16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51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Government of South Georgia &amp; the South Sandwich Islands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sz="4000" b="1" dirty="0"/>
          </a:p>
        </p:txBody>
      </p:sp>
      <p:pic>
        <p:nvPicPr>
          <p:cNvPr id="4" name="Picture 3" descr="SGcolourcrest Transparent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25" y="2021940"/>
            <a:ext cx="1228964" cy="19693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475792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1F497D"/>
                </a:solidFill>
              </a:rPr>
              <a:t>Fishing Industry Meeting – 2017</a:t>
            </a:r>
            <a:endParaRPr lang="en-US" sz="32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867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Interannual</a:t>
            </a:r>
            <a:r>
              <a:rPr lang="en-US" dirty="0" smtClean="0"/>
              <a:t> comparisons</a:t>
            </a:r>
            <a:endParaRPr lang="en-US" dirty="0"/>
          </a:p>
        </p:txBody>
      </p:sp>
      <p:graphicFrame>
        <p:nvGraphicFramePr>
          <p:cNvPr id="13" name="Char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16404"/>
              </p:ext>
            </p:extLst>
          </p:nvPr>
        </p:nvGraphicFramePr>
        <p:xfrm>
          <a:off x="457201" y="1281210"/>
          <a:ext cx="4082870" cy="257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804445"/>
              </p:ext>
            </p:extLst>
          </p:nvPr>
        </p:nvGraphicFramePr>
        <p:xfrm>
          <a:off x="4604413" y="1281514"/>
          <a:ext cx="4082388" cy="2573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58310"/>
              </p:ext>
            </p:extLst>
          </p:nvPr>
        </p:nvGraphicFramePr>
        <p:xfrm>
          <a:off x="468473" y="3940036"/>
          <a:ext cx="4071598" cy="2566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528223"/>
              </p:ext>
            </p:extLst>
          </p:nvPr>
        </p:nvGraphicFramePr>
        <p:xfrm>
          <a:off x="4604413" y="3937738"/>
          <a:ext cx="4082388" cy="2573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79271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Bird </a:t>
            </a:r>
            <a:r>
              <a:rPr lang="en-US" dirty="0" err="1" smtClean="0"/>
              <a:t>bycatch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season issues with White chinned petrels</a:t>
            </a:r>
          </a:p>
          <a:p>
            <a:r>
              <a:rPr lang="en-US" dirty="0" smtClean="0"/>
              <a:t>Multiple factors? Post rat eradication numbers increasing? Nutritionally stressed birds? </a:t>
            </a:r>
            <a:r>
              <a:rPr lang="en-US" dirty="0"/>
              <a:t>E</a:t>
            </a:r>
            <a:r>
              <a:rPr lang="en-US" smtClean="0"/>
              <a:t>nvironmental </a:t>
            </a:r>
            <a:r>
              <a:rPr lang="en-US" dirty="0" smtClean="0"/>
              <a:t>factors (full moon, clear night)?</a:t>
            </a:r>
          </a:p>
          <a:p>
            <a:r>
              <a:rPr lang="en-US" dirty="0" smtClean="0"/>
              <a:t>All mitigation measures are being fully implemented </a:t>
            </a:r>
            <a:r>
              <a:rPr lang="mr-IN" dirty="0" smtClean="0"/>
              <a:t>–</a:t>
            </a:r>
            <a:r>
              <a:rPr lang="en-US" dirty="0" smtClean="0"/>
              <a:t> not a compliance problem</a:t>
            </a:r>
          </a:p>
          <a:p>
            <a:r>
              <a:rPr lang="en-US" dirty="0" smtClean="0"/>
              <a:t>Vessels proactively trying to find a solution</a:t>
            </a:r>
          </a:p>
          <a:p>
            <a:r>
              <a:rPr lang="en-US" dirty="0" smtClean="0"/>
              <a:t>Chris covering in more detail later</a:t>
            </a:r>
            <a:r>
              <a:rPr lang="mr-IN" dirty="0" smtClean="0"/>
              <a:t>…</a:t>
            </a:r>
            <a:endParaRPr lang="en-US" dirty="0" smtClean="0"/>
          </a:p>
        </p:txBody>
      </p:sp>
      <p:pic>
        <p:nvPicPr>
          <p:cNvPr id="4" name="Picture 3" descr="SGcolourcrest Transparent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8583" y="5705931"/>
            <a:ext cx="592258" cy="94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70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48.3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Tagging </a:t>
            </a:r>
            <a:r>
              <a:rPr lang="en-US" dirty="0" err="1" smtClean="0"/>
              <a:t>programme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Toothfish</a:t>
            </a:r>
            <a:r>
              <a:rPr lang="en-US" dirty="0" smtClean="0"/>
              <a:t>: 3,477 tagged, 873 recaptured</a:t>
            </a:r>
          </a:p>
          <a:p>
            <a:pPr marL="0" indent="0">
              <a:buNone/>
            </a:pPr>
            <a:r>
              <a:rPr lang="en-US" dirty="0" smtClean="0"/>
              <a:t>	- Skate: 1,458 tagged, 74 recaptured </a:t>
            </a:r>
          </a:p>
          <a:p>
            <a:r>
              <a:rPr lang="en-US" dirty="0" smtClean="0"/>
              <a:t>Benthic Closed Areas</a:t>
            </a:r>
          </a:p>
          <a:p>
            <a:r>
              <a:rPr lang="en-US" dirty="0" smtClean="0"/>
              <a:t>Shallow Lines</a:t>
            </a:r>
          </a:p>
          <a:p>
            <a:r>
              <a:rPr lang="en-US" dirty="0" smtClean="0"/>
              <a:t>Temperature loggers</a:t>
            </a:r>
          </a:p>
          <a:p>
            <a:r>
              <a:rPr lang="en-US" dirty="0" err="1" smtClean="0"/>
              <a:t>Marmam</a:t>
            </a:r>
            <a:r>
              <a:rPr lang="en-US" dirty="0" smtClean="0"/>
              <a:t> </a:t>
            </a:r>
            <a:r>
              <a:rPr lang="en-US" dirty="0" err="1" smtClean="0"/>
              <a:t>obs</a:t>
            </a:r>
            <a:endParaRPr lang="en-US" dirty="0" smtClean="0"/>
          </a:p>
          <a:p>
            <a:r>
              <a:rPr lang="en-US" dirty="0" smtClean="0"/>
              <a:t>Bird observations</a:t>
            </a:r>
          </a:p>
          <a:p>
            <a:endParaRPr lang="en-US" dirty="0"/>
          </a:p>
        </p:txBody>
      </p:sp>
      <p:pic>
        <p:nvPicPr>
          <p:cNvPr id="4" name="Picture 3" descr="SGcolourcrest Transparent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8583" y="5705931"/>
            <a:ext cx="592258" cy="949085"/>
          </a:xfrm>
          <a:prstGeom prst="rect">
            <a:avLst/>
          </a:prstGeom>
        </p:spPr>
      </p:pic>
      <p:pic>
        <p:nvPicPr>
          <p:cNvPr id="5" name="Picture 4" descr="Antarctic Bay Jane tagging TOP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7316" y="3483773"/>
            <a:ext cx="3227226" cy="2906817"/>
          </a:xfrm>
          <a:prstGeom prst="rect">
            <a:avLst/>
          </a:prstGeom>
          <a:ln>
            <a:solidFill>
              <a:srgbClr val="000090"/>
            </a:solidFill>
          </a:ln>
        </p:spPr>
      </p:pic>
    </p:spTree>
    <p:extLst>
      <p:ext uri="{BB962C8B-B14F-4D97-AF65-F5344CB8AC3E}">
        <p14:creationId xmlns:p14="http://schemas.microsoft.com/office/powerpoint/2010/main" val="174313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Roaming Observer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8185" y="1600202"/>
            <a:ext cx="8595359" cy="4525963"/>
          </a:xfrm>
        </p:spPr>
        <p:txBody>
          <a:bodyPr/>
          <a:lstStyle/>
          <a:p>
            <a:r>
              <a:rPr lang="en-GB" dirty="0" smtClean="0"/>
              <a:t>Fourth year of programme, third season for Peter </a:t>
            </a:r>
            <a:r>
              <a:rPr lang="en-GB" dirty="0" err="1" smtClean="0"/>
              <a:t>Lafite</a:t>
            </a:r>
            <a:endParaRPr lang="en-GB" dirty="0" smtClean="0"/>
          </a:p>
          <a:p>
            <a:r>
              <a:rPr lang="en-GB" dirty="0" smtClean="0"/>
              <a:t>Documenting best practice &amp; suggesting improvements</a:t>
            </a:r>
          </a:p>
          <a:p>
            <a:r>
              <a:rPr lang="en-GB" dirty="0" smtClean="0"/>
              <a:t>Ensuring continuity across vessels e.g. CF’s, bycatch reporting, skate handling</a:t>
            </a:r>
          </a:p>
          <a:p>
            <a:r>
              <a:rPr lang="en-GB" dirty="0" smtClean="0"/>
              <a:t>Supporting CCAMLR observers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1836" y="4200555"/>
            <a:ext cx="3915782" cy="246380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Picture 6" descr="SGcolourcrest Transparent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8583" y="5705931"/>
            <a:ext cx="592258" cy="94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44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48.4 TOP and TOA fishery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36884" y="1453802"/>
            <a:ext cx="4038600" cy="5054814"/>
          </a:xfrm>
        </p:spPr>
        <p:txBody>
          <a:bodyPr>
            <a:normAutofit/>
          </a:bodyPr>
          <a:lstStyle/>
          <a:p>
            <a:r>
              <a:rPr lang="en-US" dirty="0"/>
              <a:t>Two vessels</a:t>
            </a:r>
          </a:p>
          <a:p>
            <a:r>
              <a:rPr lang="en-US" dirty="0"/>
              <a:t>15 research lines per </a:t>
            </a:r>
            <a:r>
              <a:rPr lang="en-US" dirty="0" smtClean="0"/>
              <a:t>vessel</a:t>
            </a:r>
          </a:p>
          <a:p>
            <a:r>
              <a:rPr lang="en-US" dirty="0" smtClean="0"/>
              <a:t>‘Challenging’ fishing this season</a:t>
            </a:r>
            <a:endParaRPr lang="en-US" dirty="0"/>
          </a:p>
          <a:p>
            <a:r>
              <a:rPr lang="en-US" dirty="0" smtClean="0"/>
              <a:t>Catch limit: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TOP 43t (27.9 t taken)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TOA 35t (19.4t taken)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48.2/48.4 research survey</a:t>
            </a:r>
          </a:p>
        </p:txBody>
      </p:sp>
      <p:pic>
        <p:nvPicPr>
          <p:cNvPr id="4" name="Picture 3" descr="SGcolourcrest Transparent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8583" y="5705931"/>
            <a:ext cx="592258" cy="949085"/>
          </a:xfrm>
          <a:prstGeom prst="rect">
            <a:avLst/>
          </a:prstGeom>
        </p:spPr>
      </p:pic>
      <p:pic>
        <p:nvPicPr>
          <p:cNvPr id="7" name="Picture 6" descr="GSGSSIcentral:Server Map - New:Fisheries:Toothfish:2017:Science protocols:48.4 tagging:484_research_2017_sides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0632" y="1453802"/>
            <a:ext cx="3666671" cy="444699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60822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Georgia Krill Fishery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2"/>
            <a:ext cx="8513641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8 vessels applied</a:t>
            </a:r>
          </a:p>
          <a:p>
            <a:r>
              <a:rPr lang="en-US" dirty="0" smtClean="0"/>
              <a:t>5 vessel fished (+ </a:t>
            </a:r>
            <a:r>
              <a:rPr lang="en-US" i="1" dirty="0" smtClean="0"/>
              <a:t>Antarctic Endeavour </a:t>
            </a:r>
            <a:r>
              <a:rPr lang="en-US" dirty="0" smtClean="0"/>
              <a:t>pending)</a:t>
            </a:r>
          </a:p>
          <a:p>
            <a:r>
              <a:rPr lang="en-US" dirty="0" smtClean="0"/>
              <a:t>Comparatively late start to the season: 30 June</a:t>
            </a:r>
          </a:p>
          <a:p>
            <a:r>
              <a:rPr lang="en-US" dirty="0" smtClean="0"/>
              <a:t>Highly variable daily catches</a:t>
            </a:r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        </a:t>
            </a:r>
          </a:p>
        </p:txBody>
      </p:sp>
      <p:pic>
        <p:nvPicPr>
          <p:cNvPr id="4" name="Picture 3" descr="SGcolourcrest Transparent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8583" y="5705931"/>
            <a:ext cx="592258" cy="949085"/>
          </a:xfrm>
          <a:prstGeom prst="rect">
            <a:avLst/>
          </a:prstGeom>
        </p:spPr>
      </p:pic>
      <p:pic>
        <p:nvPicPr>
          <p:cNvPr id="3" name="Picture 2" descr="kril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073" y="4062082"/>
            <a:ext cx="5973856" cy="2468319"/>
          </a:xfrm>
          <a:prstGeom prst="rect">
            <a:avLst/>
          </a:prstGeom>
          <a:ln>
            <a:solidFill>
              <a:srgbClr val="A6A6A6"/>
            </a:solidFill>
          </a:ln>
        </p:spPr>
      </p:pic>
    </p:spTree>
    <p:extLst>
      <p:ext uri="{BB962C8B-B14F-4D97-AF65-F5344CB8AC3E}">
        <p14:creationId xmlns:p14="http://schemas.microsoft.com/office/powerpoint/2010/main" val="549881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Georgia Krill Fishery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100% observer coverage and a roaming observer</a:t>
            </a:r>
          </a:p>
          <a:p>
            <a:r>
              <a:rPr lang="en-US" dirty="0" smtClean="0"/>
              <a:t>2017 requirement for minimum standard of observer workstation</a:t>
            </a:r>
            <a:endParaRPr lang="en-US" dirty="0"/>
          </a:p>
        </p:txBody>
      </p:sp>
      <p:pic>
        <p:nvPicPr>
          <p:cNvPr id="4" name="Picture 3" descr="SGcolourcrest Transparent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8583" y="5705931"/>
            <a:ext cx="592258" cy="9490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9271" y="3863181"/>
            <a:ext cx="3931499" cy="261251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58" y="3863181"/>
            <a:ext cx="3483349" cy="261251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81096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Gcolourcrest Transparent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8583" y="5705931"/>
            <a:ext cx="592258" cy="94908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CCAMLR krill fishery</a:t>
            </a: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333465" y="1623085"/>
            <a:ext cx="4345781" cy="481806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Char char="•"/>
            </a:pPr>
            <a:r>
              <a:rPr lang="en-GB" sz="2400" dirty="0" smtClean="0"/>
              <a:t>CCAMLR catch limit of 5.61 million tonnes Area 48;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sz="2400" dirty="0" smtClean="0"/>
              <a:t>Interim limit of 620,000t with subarea limits: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GB" sz="2000" dirty="0" smtClean="0"/>
              <a:t>48.1: 155,000 tonnes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GB" sz="2000" dirty="0" smtClean="0"/>
              <a:t>48.2: 279,000 tonnes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GB" sz="2000" dirty="0" smtClean="0"/>
              <a:t>48.3: </a:t>
            </a:r>
            <a:r>
              <a:rPr lang="en-GB" sz="2000" dirty="0" smtClean="0">
                <a:solidFill>
                  <a:srgbClr val="FF0000"/>
                </a:solidFill>
              </a:rPr>
              <a:t>279,000</a:t>
            </a:r>
            <a:r>
              <a:rPr lang="en-GB" sz="2000" dirty="0" smtClean="0"/>
              <a:t> tonnes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GB" sz="2000" dirty="0" smtClean="0"/>
              <a:t>48.4: 93,000 tonnes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sz="2400" dirty="0" smtClean="0"/>
              <a:t>Catches in 2016/17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GB" sz="2000" dirty="0" smtClean="0"/>
              <a:t>48.1: 149,334 tonnes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GB" sz="2000" dirty="0" smtClean="0"/>
              <a:t>48.2: 69,046 tonnes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GB" sz="2000" dirty="0" smtClean="0"/>
              <a:t>48.3: </a:t>
            </a:r>
            <a:r>
              <a:rPr lang="en-GB" sz="2000" dirty="0" smtClean="0">
                <a:solidFill>
                  <a:srgbClr val="FF0000"/>
                </a:solidFill>
              </a:rPr>
              <a:t>18,500</a:t>
            </a:r>
            <a:r>
              <a:rPr lang="en-GB" sz="2000" dirty="0" smtClean="0"/>
              <a:t> tonnes (11/9)</a:t>
            </a:r>
          </a:p>
          <a:p>
            <a:pPr lvl="1">
              <a:lnSpc>
                <a:spcPct val="90000"/>
              </a:lnSpc>
              <a:buFontTx/>
              <a:buChar char="•"/>
            </a:pPr>
            <a:endParaRPr lang="en-GB" dirty="0" smtClean="0"/>
          </a:p>
          <a:p>
            <a:pPr lvl="1">
              <a:lnSpc>
                <a:spcPct val="90000"/>
              </a:lnSpc>
              <a:buFontTx/>
              <a:buChar char="•"/>
            </a:pPr>
            <a:endParaRPr lang="en-GB" sz="2000" dirty="0" smtClean="0"/>
          </a:p>
          <a:p>
            <a:pPr>
              <a:lnSpc>
                <a:spcPct val="90000"/>
              </a:lnSpc>
              <a:buFontTx/>
              <a:buChar char="•"/>
            </a:pPr>
            <a:endParaRPr lang="en-GB" sz="2400" dirty="0" smtClean="0"/>
          </a:p>
          <a:p>
            <a:pPr marL="0" indent="0">
              <a:buFont typeface="Arial"/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000" dirty="0" smtClean="0"/>
          </a:p>
          <a:p>
            <a:pPr lvl="1"/>
            <a:endParaRPr lang="en-US" sz="2400" dirty="0"/>
          </a:p>
        </p:txBody>
      </p:sp>
      <p:pic>
        <p:nvPicPr>
          <p:cNvPr id="7" name="Picture 6" descr="Area48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876" y="1951103"/>
            <a:ext cx="4380836" cy="314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06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Mackerel </a:t>
            </a:r>
            <a:r>
              <a:rPr lang="en-US" dirty="0" err="1" smtClean="0"/>
              <a:t>Icefish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3309" y="1600202"/>
            <a:ext cx="868753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Current season TAC 2,074 </a:t>
            </a:r>
            <a:r>
              <a:rPr lang="en-US" dirty="0" err="1" smtClean="0"/>
              <a:t>tonnes</a:t>
            </a:r>
            <a:endParaRPr lang="en-US" dirty="0" smtClean="0"/>
          </a:p>
          <a:p>
            <a:r>
              <a:rPr lang="en-US" dirty="0" smtClean="0"/>
              <a:t>14 days fishing in </a:t>
            </a:r>
            <a:r>
              <a:rPr lang="en-US" dirty="0"/>
              <a:t>October </a:t>
            </a:r>
            <a:r>
              <a:rPr lang="en-US" dirty="0" smtClean="0"/>
              <a:t>2016 (29 trawls)</a:t>
            </a:r>
            <a:endParaRPr lang="en-US" dirty="0"/>
          </a:p>
          <a:p>
            <a:r>
              <a:rPr lang="en-US" dirty="0" smtClean="0"/>
              <a:t>12 </a:t>
            </a:r>
            <a:r>
              <a:rPr lang="en-US" dirty="0"/>
              <a:t>days commercial fishing Feb </a:t>
            </a:r>
            <a:r>
              <a:rPr lang="en-US" dirty="0" smtClean="0"/>
              <a:t>2017  (32 trawls)</a:t>
            </a:r>
          </a:p>
          <a:p>
            <a:r>
              <a:rPr lang="en-US" dirty="0" smtClean="0"/>
              <a:t>Low </a:t>
            </a:r>
            <a:r>
              <a:rPr lang="en-US" dirty="0"/>
              <a:t>catches so far in 2016/17 season</a:t>
            </a:r>
          </a:p>
          <a:p>
            <a:r>
              <a:rPr lang="en-US" dirty="0" err="1" smtClean="0"/>
              <a:t>Groundfish</a:t>
            </a:r>
            <a:r>
              <a:rPr lang="en-US" dirty="0" smtClean="0"/>
              <a:t> survey (30 Jan </a:t>
            </a:r>
            <a:r>
              <a:rPr lang="mr-IN" dirty="0" smtClean="0"/>
              <a:t>–</a:t>
            </a:r>
            <a:r>
              <a:rPr lang="en-US" dirty="0" smtClean="0"/>
              <a:t> 7 Feb 2017)</a:t>
            </a:r>
          </a:p>
          <a:p>
            <a:pPr lvl="1"/>
            <a:r>
              <a:rPr lang="en-US" dirty="0" smtClean="0"/>
              <a:t>17 </a:t>
            </a:r>
            <a:r>
              <a:rPr lang="en-US" dirty="0" err="1" smtClean="0"/>
              <a:t>tonnes</a:t>
            </a:r>
            <a:r>
              <a:rPr lang="en-US" dirty="0" smtClean="0"/>
              <a:t>, some unexpected species caught</a:t>
            </a:r>
          </a:p>
          <a:p>
            <a:r>
              <a:rPr lang="en-US" dirty="0" smtClean="0"/>
              <a:t>Vessels expected to return in October with trials of new net</a:t>
            </a:r>
            <a:endParaRPr lang="en-US" dirty="0"/>
          </a:p>
        </p:txBody>
      </p:sp>
      <p:pic>
        <p:nvPicPr>
          <p:cNvPr id="4" name="Picture 3" descr="SGcolourcrest Transparent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8583" y="5705931"/>
            <a:ext cx="592258" cy="94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9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Maritime Patrol Flights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1600202"/>
            <a:ext cx="8432799" cy="4525963"/>
          </a:xfrm>
        </p:spPr>
        <p:txBody>
          <a:bodyPr/>
          <a:lstStyle/>
          <a:p>
            <a:r>
              <a:rPr lang="en-US" dirty="0" smtClean="0"/>
              <a:t>Two </a:t>
            </a:r>
            <a:r>
              <a:rPr lang="en-US" dirty="0" smtClean="0"/>
              <a:t>maritime patrol</a:t>
            </a:r>
            <a:r>
              <a:rPr lang="en-US" dirty="0" smtClean="0"/>
              <a:t> </a:t>
            </a:r>
            <a:r>
              <a:rPr lang="en-US" dirty="0" smtClean="0"/>
              <a:t>flights this season</a:t>
            </a:r>
          </a:p>
          <a:p>
            <a:r>
              <a:rPr lang="en-US" dirty="0" err="1" smtClean="0"/>
              <a:t>Overflights</a:t>
            </a:r>
            <a:r>
              <a:rPr lang="en-US" dirty="0" smtClean="0"/>
              <a:t> of SG &amp; SSI MZ</a:t>
            </a:r>
          </a:p>
          <a:p>
            <a:r>
              <a:rPr lang="en-US" dirty="0" smtClean="0"/>
              <a:t>Operational focus on areas vulnerable to IUU and fishing grounds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Gcolourcrest Transparent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8583" y="5705931"/>
            <a:ext cx="592258" cy="949085"/>
          </a:xfrm>
          <a:prstGeom prst="rect">
            <a:avLst/>
          </a:prstGeom>
        </p:spPr>
      </p:pic>
      <p:pic>
        <p:nvPicPr>
          <p:cNvPr id="7" name="Picture 4" descr="20100701-Image-U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012" y="159084"/>
            <a:ext cx="848462" cy="115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1312flt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0697" y="159084"/>
            <a:ext cx="839303" cy="125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193" y="3967046"/>
            <a:ext cx="3808207" cy="244074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7391" y="3523332"/>
            <a:ext cx="2365842" cy="302436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58201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l">
              <a:buFont typeface="Wingdings" charset="2"/>
              <a:buChar char="Ø"/>
            </a:pPr>
            <a:r>
              <a:rPr lang="en-US" sz="3200" b="1" dirty="0" smtClean="0"/>
              <a:t>Agenda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Welcome and introductions (FCO/GSGSSI</a:t>
            </a:r>
            <a:r>
              <a:rPr lang="en-US" dirty="0" smtClean="0"/>
              <a:t>)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2017 </a:t>
            </a:r>
            <a:r>
              <a:rPr lang="en-US" dirty="0"/>
              <a:t>season overview (GSGSSI), incorporating </a:t>
            </a:r>
            <a:endParaRPr lang="en-GB" dirty="0"/>
          </a:p>
          <a:p>
            <a:pPr marL="1314450" lvl="2" indent="-514350"/>
            <a:r>
              <a:rPr lang="en-GB" dirty="0"/>
              <a:t>r</a:t>
            </a:r>
            <a:r>
              <a:rPr lang="en-US" dirty="0" err="1" smtClean="0"/>
              <a:t>esearch</a:t>
            </a:r>
            <a:r>
              <a:rPr lang="en-US" dirty="0" smtClean="0"/>
              <a:t> report-back </a:t>
            </a:r>
            <a:r>
              <a:rPr lang="en-US" dirty="0"/>
              <a:t>(CEFAS</a:t>
            </a:r>
            <a:r>
              <a:rPr lang="en-US" dirty="0" smtClean="0"/>
              <a:t>)</a:t>
            </a:r>
            <a:endParaRPr lang="en-GB" dirty="0"/>
          </a:p>
          <a:p>
            <a:pPr marL="1314450" lvl="2" indent="-514350"/>
            <a:r>
              <a:rPr lang="en-US" dirty="0" smtClean="0"/>
              <a:t>use </a:t>
            </a:r>
            <a:r>
              <a:rPr lang="en-US" dirty="0"/>
              <a:t>of CCTV on fishing vessels (Argos </a:t>
            </a:r>
            <a:r>
              <a:rPr lang="en-US" dirty="0" err="1"/>
              <a:t>Froyanes</a:t>
            </a:r>
            <a:r>
              <a:rPr lang="en-US" dirty="0" smtClean="0"/>
              <a:t>)</a:t>
            </a:r>
            <a:endParaRPr lang="en-GB" dirty="0"/>
          </a:p>
          <a:p>
            <a:pPr marL="1314450" lvl="2" indent="-514350"/>
            <a:r>
              <a:rPr lang="en-US" dirty="0" err="1" smtClean="0"/>
              <a:t>groundfish</a:t>
            </a:r>
            <a:r>
              <a:rPr lang="en-US" dirty="0" smtClean="0"/>
              <a:t> </a:t>
            </a:r>
            <a:r>
              <a:rPr lang="en-US" dirty="0"/>
              <a:t>survey and research update (BAS</a:t>
            </a:r>
            <a:r>
              <a:rPr lang="en-US" dirty="0" smtClean="0"/>
              <a:t>)</a:t>
            </a:r>
            <a:endParaRPr lang="en-GB" dirty="0"/>
          </a:p>
          <a:p>
            <a:pPr marL="1314450" lvl="2" indent="-514350"/>
            <a:r>
              <a:rPr lang="en-US" dirty="0" smtClean="0"/>
              <a:t>toothfish </a:t>
            </a:r>
            <a:r>
              <a:rPr lang="en-US" dirty="0"/>
              <a:t>ecology (Katie </a:t>
            </a:r>
            <a:r>
              <a:rPr lang="en-US" dirty="0" err="1"/>
              <a:t>Brigden</a:t>
            </a:r>
            <a:r>
              <a:rPr lang="en-US" dirty="0" smtClean="0"/>
              <a:t>)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Stock </a:t>
            </a:r>
            <a:r>
              <a:rPr lang="en-US" dirty="0"/>
              <a:t>assessment forward look (CEFAS</a:t>
            </a:r>
            <a:r>
              <a:rPr lang="en-US" dirty="0" smtClean="0"/>
              <a:t>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CCAMLR update (FCO)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Toothfish MSC re-assessment (</a:t>
            </a:r>
            <a:r>
              <a:rPr lang="en-US" dirty="0" err="1"/>
              <a:t>Acoura</a:t>
            </a:r>
            <a:r>
              <a:rPr lang="en-US" dirty="0"/>
              <a:t> Marine)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Forward </a:t>
            </a:r>
            <a:r>
              <a:rPr lang="en-US" dirty="0"/>
              <a:t>look (GSGSSI</a:t>
            </a:r>
            <a:r>
              <a:rPr lang="en-US" dirty="0" smtClean="0"/>
              <a:t>)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Q&amp;</a:t>
            </a:r>
            <a:r>
              <a:rPr lang="en-US" dirty="0"/>
              <a:t>A						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677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1600202"/>
            <a:ext cx="8432799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Gcolourcrest Transparent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8583" y="5705931"/>
            <a:ext cx="592258" cy="949085"/>
          </a:xfrm>
          <a:prstGeom prst="rect">
            <a:avLst/>
          </a:prstGeom>
        </p:spPr>
      </p:pic>
      <p:pic>
        <p:nvPicPr>
          <p:cNvPr id="7" name="Picture 6" descr="IMG_628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0" y="0"/>
            <a:ext cx="9906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7522" y="5195279"/>
            <a:ext cx="3455067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20000"/>
            </a:pPr>
            <a:r>
              <a:rPr lang="en-US" sz="2800" dirty="0" smtClean="0">
                <a:solidFill>
                  <a:srgbClr val="FAFFE3"/>
                </a:solidFill>
                <a:latin typeface="Cambria"/>
                <a:cs typeface="Cambria"/>
              </a:rPr>
              <a:t>- @GovSGSSI</a:t>
            </a:r>
          </a:p>
          <a:p>
            <a:pPr>
              <a:buSzPct val="120000"/>
            </a:pPr>
            <a:r>
              <a:rPr lang="en-US" sz="2800" dirty="0" smtClean="0">
                <a:solidFill>
                  <a:srgbClr val="FAFFE3"/>
                </a:solidFill>
                <a:latin typeface="Cambria"/>
                <a:cs typeface="Cambria"/>
              </a:rPr>
              <a:t>- www.gov.gs</a:t>
            </a:r>
          </a:p>
          <a:p>
            <a:pPr>
              <a:buSzPct val="120000"/>
            </a:pPr>
            <a:r>
              <a:rPr lang="en-US" sz="2800" dirty="0" smtClean="0">
                <a:solidFill>
                  <a:srgbClr val="FAFFE3"/>
                </a:solidFill>
                <a:latin typeface="Cambria"/>
                <a:cs typeface="Cambria"/>
              </a:rPr>
              <a:t>- sue.gregory@gov.gs</a:t>
            </a:r>
          </a:p>
          <a:p>
            <a:endParaRPr lang="en-US" sz="2800" dirty="0">
              <a:solidFill>
                <a:srgbClr val="FAFFE3"/>
              </a:solidFill>
            </a:endParaRPr>
          </a:p>
        </p:txBody>
      </p:sp>
      <p:pic>
        <p:nvPicPr>
          <p:cNvPr id="9" name="Picture 8" descr="SGcolourcrest Transparent.t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841" y="5195602"/>
            <a:ext cx="847250" cy="135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7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PP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-3175"/>
            <a:ext cx="9147176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2268538" y="549275"/>
            <a:ext cx="60483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dirty="0">
                <a:solidFill>
                  <a:srgbClr val="4BACC6">
                    <a:lumMod val="40000"/>
                    <a:lumOff val="60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South Georgia Fisheries Science and Industry Meeting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 dirty="0">
              <a:solidFill>
                <a:srgbClr val="4BACC6">
                  <a:lumMod val="40000"/>
                  <a:lumOff val="60000"/>
                </a:srgbClr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339975" y="2636838"/>
            <a:ext cx="6118225" cy="2046287"/>
          </a:xfrm>
        </p:spPr>
        <p:txBody>
          <a:bodyPr/>
          <a:lstStyle/>
          <a:p>
            <a:pPr>
              <a:defRPr/>
            </a:pP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ea typeface="+mj-ea"/>
              </a:rPr>
              <a:t>13 September 2017</a:t>
            </a:r>
            <a:br>
              <a:rPr lang="en-GB" sz="2800" dirty="0" smtClean="0">
                <a:solidFill>
                  <a:schemeClr val="accent1">
                    <a:lumMod val="50000"/>
                  </a:schemeClr>
                </a:solidFill>
                <a:ea typeface="+mj-ea"/>
              </a:rPr>
            </a:b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ea typeface="+mj-ea"/>
              </a:rPr>
              <a:t>FCO</a:t>
            </a:r>
            <a:br>
              <a:rPr lang="en-GB" sz="2800" dirty="0" smtClean="0">
                <a:solidFill>
                  <a:schemeClr val="accent1">
                    <a:lumMod val="50000"/>
                  </a:schemeClr>
                </a:solidFill>
                <a:ea typeface="+mj-ea"/>
              </a:rPr>
            </a:b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ea typeface="+mj-ea"/>
              </a:rPr>
              <a:t/>
            </a:r>
            <a:br>
              <a:rPr lang="en-GB" sz="2800" dirty="0" smtClean="0">
                <a:solidFill>
                  <a:schemeClr val="accent1">
                    <a:lumMod val="50000"/>
                  </a:schemeClr>
                </a:solidFill>
                <a:ea typeface="+mj-ea"/>
              </a:rPr>
            </a:br>
            <a:r>
              <a:rPr lang="en-GB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ea typeface="+mj-ea"/>
              </a:rPr>
              <a:t>Kylie Bamford</a:t>
            </a:r>
            <a:br>
              <a:rPr lang="en-GB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ea typeface="+mj-ea"/>
              </a:rPr>
            </a:br>
            <a:r>
              <a:rPr lang="en-GB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ea typeface="+mj-ea"/>
              </a:rPr>
              <a:t>Marine Conservation Manager </a:t>
            </a:r>
            <a:endParaRPr lang="en-GB" sz="2400" dirty="0">
              <a:solidFill>
                <a:schemeClr val="accent5">
                  <a:lumMod val="40000"/>
                  <a:lumOff val="60000"/>
                </a:schemeClr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latin typeface="Arial" charset="0"/>
                <a:cs typeface="Arial" charset="0"/>
              </a:rPr>
              <a:t>CCAMLR XXXIV – KEY PAPERS  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95288" y="1196975"/>
            <a:ext cx="8229600" cy="5072063"/>
          </a:xfrm>
        </p:spPr>
        <p:txBody>
          <a:bodyPr/>
          <a:lstStyle/>
          <a:p>
            <a:pPr>
              <a:buFont typeface="Calibri" charset="0"/>
              <a:buChar char="&gt;"/>
            </a:pPr>
            <a:endParaRPr lang="en-GB">
              <a:latin typeface="Arial" charset="0"/>
              <a:cs typeface="Arial" charset="0"/>
            </a:endParaRPr>
          </a:p>
          <a:p>
            <a:pPr>
              <a:buFont typeface="Wingdings" charset="0"/>
              <a:buChar char="Ø"/>
            </a:pPr>
            <a:r>
              <a:rPr lang="en-GB" b="1">
                <a:latin typeface="Arial" charset="0"/>
                <a:cs typeface="Arial" charset="0"/>
              </a:rPr>
              <a:t>Second Performance Review </a:t>
            </a:r>
          </a:p>
          <a:p>
            <a:pPr lvl="1">
              <a:buFont typeface="Wingdings" charset="0"/>
              <a:buChar char="§"/>
            </a:pPr>
            <a:r>
              <a:rPr lang="en-GB" i="1">
                <a:latin typeface="Arial" charset="0"/>
                <a:cs typeface="Arial" charset="0"/>
              </a:rPr>
              <a:t>Science – representative system of MPAs and improved mechanisms to coordinate and deliver research activities among Member States; </a:t>
            </a:r>
          </a:p>
          <a:p>
            <a:pPr lvl="1">
              <a:buFont typeface="Wingdings" charset="0"/>
              <a:buChar char="§"/>
            </a:pPr>
            <a:r>
              <a:rPr lang="en-GB" i="1">
                <a:latin typeface="Arial" charset="0"/>
                <a:cs typeface="Arial" charset="0"/>
              </a:rPr>
              <a:t>Management – address issues of non-SOLAS vessels, Compliance Evaluation Procedure strengthened and improvements to transhipment data recording.</a:t>
            </a:r>
          </a:p>
          <a:p>
            <a:pPr lvl="1">
              <a:buFont typeface="Arial" charset="0"/>
              <a:buNone/>
            </a:pPr>
            <a:endParaRPr lang="en-GB">
              <a:latin typeface="Arial" charset="0"/>
              <a:cs typeface="Arial" charset="0"/>
            </a:endParaRPr>
          </a:p>
          <a:p>
            <a:pPr>
              <a:buFont typeface="Wingdings" charset="0"/>
              <a:buChar char="Ø"/>
            </a:pPr>
            <a:r>
              <a:rPr lang="en-GB">
                <a:latin typeface="Arial" charset="0"/>
                <a:cs typeface="Arial" charset="0"/>
              </a:rPr>
              <a:t> </a:t>
            </a:r>
            <a:r>
              <a:rPr lang="en-GB" b="1">
                <a:latin typeface="Arial" charset="0"/>
                <a:cs typeface="Arial" charset="0"/>
              </a:rPr>
              <a:t>Reviewing compliance Conservation Measures</a:t>
            </a:r>
          </a:p>
          <a:p>
            <a:pPr lvl="1">
              <a:buFont typeface="Wingdings" charset="0"/>
              <a:buChar char="§"/>
            </a:pPr>
            <a:r>
              <a:rPr lang="en-GB" i="1">
                <a:latin typeface="Arial" charset="0"/>
                <a:cs typeface="Arial" charset="0"/>
              </a:rPr>
              <a:t>Revision of CM 10-08 and 10-05;</a:t>
            </a:r>
          </a:p>
          <a:p>
            <a:pPr lvl="1">
              <a:buFont typeface="Wingdings" charset="0"/>
              <a:buChar char="§"/>
            </a:pPr>
            <a:r>
              <a:rPr lang="en-GB" i="1">
                <a:latin typeface="Arial" charset="0"/>
                <a:cs typeface="Arial" charset="0"/>
              </a:rPr>
              <a:t>Compliance report. </a:t>
            </a:r>
          </a:p>
          <a:p>
            <a:pPr lvl="1">
              <a:buFont typeface="Arial" charset="0"/>
              <a:buNone/>
            </a:pPr>
            <a:endParaRPr lang="en-GB">
              <a:latin typeface="Arial" charset="0"/>
              <a:cs typeface="Arial" charset="0"/>
            </a:endParaRPr>
          </a:p>
          <a:p>
            <a:pPr lvl="1" algn="ctr">
              <a:buFont typeface="Arial" charset="0"/>
              <a:buNone/>
            </a:pPr>
            <a:endParaRPr lang="en-GB">
              <a:latin typeface="Arial" charset="0"/>
              <a:cs typeface="Arial" charset="0"/>
            </a:endParaRPr>
          </a:p>
        </p:txBody>
      </p:sp>
      <p:pic>
        <p:nvPicPr>
          <p:cNvPr id="4100" name="Picture 7" descr="https://swfsc.noaa.gov/uploadedImages/Operating_units/AERD/CCAMLR%20convention%20map%20sm%20(WinCE)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3789363"/>
            <a:ext cx="27273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latin typeface="Arial" charset="0"/>
                <a:cs typeface="Arial" charset="0"/>
              </a:rPr>
              <a:t>CCAMLR XXXIV – KEY PAPERS  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097837" cy="4524375"/>
          </a:xfrm>
        </p:spPr>
        <p:txBody>
          <a:bodyPr>
            <a:spAutoFit/>
          </a:bodyPr>
          <a:lstStyle/>
          <a:p>
            <a:pPr>
              <a:buFont typeface="Wingdings" charset="0"/>
              <a:buChar char="Ø"/>
            </a:pPr>
            <a:r>
              <a:rPr lang="en-GB" b="1">
                <a:latin typeface="Arial" charset="0"/>
                <a:cs typeface="Arial" charset="0"/>
              </a:rPr>
              <a:t>Proposals for Marine Protected Areas</a:t>
            </a:r>
          </a:p>
          <a:p>
            <a:pPr lvl="1">
              <a:buFont typeface="Wingdings" charset="0"/>
              <a:buChar char="§"/>
            </a:pPr>
            <a:r>
              <a:rPr lang="en-GB" i="1">
                <a:latin typeface="Arial" charset="0"/>
                <a:cs typeface="Arial" charset="0"/>
              </a:rPr>
              <a:t>Ross Sea (New Zealand and the USA) – R&amp;M programme, monitoring marine traffic;</a:t>
            </a:r>
          </a:p>
          <a:p>
            <a:pPr lvl="1">
              <a:buFont typeface="Wingdings" charset="0"/>
              <a:buChar char="§"/>
            </a:pPr>
            <a:r>
              <a:rPr lang="en-GB" i="1">
                <a:latin typeface="Arial" charset="0"/>
                <a:cs typeface="Arial" charset="0"/>
              </a:rPr>
              <a:t>Weddell Sea MPA – Norwegian paper;</a:t>
            </a:r>
          </a:p>
          <a:p>
            <a:pPr lvl="1">
              <a:buFont typeface="Wingdings" charset="0"/>
              <a:buChar char="§"/>
            </a:pPr>
            <a:r>
              <a:rPr lang="en-GB" i="1">
                <a:latin typeface="Arial" charset="0"/>
                <a:cs typeface="Arial" charset="0"/>
              </a:rPr>
              <a:t>East Antarctic MPA (Australia, France, EU).</a:t>
            </a:r>
          </a:p>
          <a:p>
            <a:pPr>
              <a:buFont typeface="Calibri" charset="0"/>
              <a:buNone/>
            </a:pPr>
            <a:endParaRPr lang="en-GB" i="1">
              <a:latin typeface="Arial" charset="0"/>
              <a:cs typeface="Arial" charset="0"/>
            </a:endParaRPr>
          </a:p>
          <a:p>
            <a:pPr>
              <a:buFont typeface="Calibri" charset="0"/>
              <a:buNone/>
            </a:pPr>
            <a:endParaRPr lang="en-GB" i="1">
              <a:latin typeface="Arial" charset="0"/>
              <a:cs typeface="Arial" charset="0"/>
            </a:endParaRPr>
          </a:p>
          <a:p>
            <a:pPr>
              <a:buFont typeface="Wingdings" charset="0"/>
              <a:buChar char="Ø"/>
            </a:pPr>
            <a:r>
              <a:rPr lang="en-GB" i="1">
                <a:latin typeface="Arial" charset="0"/>
                <a:cs typeface="Arial" charset="0"/>
              </a:rPr>
              <a:t> </a:t>
            </a:r>
            <a:r>
              <a:rPr lang="en-GB" b="1">
                <a:latin typeface="Arial" charset="0"/>
                <a:cs typeface="Arial" charset="0"/>
              </a:rPr>
              <a:t>Research fishing </a:t>
            </a:r>
          </a:p>
          <a:p>
            <a:pPr lvl="1">
              <a:buFont typeface="Wingdings" charset="0"/>
              <a:buChar char="§"/>
            </a:pPr>
            <a:r>
              <a:rPr lang="en-GB" i="1">
                <a:latin typeface="Arial" charset="0"/>
                <a:cs typeface="Arial" charset="0"/>
              </a:rPr>
              <a:t>How to manage research proposals </a:t>
            </a:r>
          </a:p>
          <a:p>
            <a:pPr lvl="1">
              <a:buFont typeface="Wingdings" charset="0"/>
              <a:buChar char="§"/>
            </a:pPr>
            <a:r>
              <a:rPr lang="en-GB" i="1">
                <a:latin typeface="Arial" charset="0"/>
                <a:cs typeface="Arial" charset="0"/>
              </a:rPr>
              <a:t>Area 48</a:t>
            </a:r>
          </a:p>
          <a:p>
            <a:pPr lvl="2">
              <a:buFont typeface="Arial" charset="0"/>
              <a:buNone/>
            </a:pPr>
            <a:r>
              <a:rPr lang="en-GB">
                <a:latin typeface="Arial" charset="0"/>
                <a:cs typeface="Arial" charset="0"/>
              </a:rPr>
              <a:t> </a:t>
            </a:r>
          </a:p>
          <a:p>
            <a:pPr lvl="2">
              <a:buFont typeface="Arial" charset="0"/>
              <a:buNone/>
            </a:pPr>
            <a:endParaRPr lang="en-GB">
              <a:latin typeface="Arial" charset="0"/>
              <a:cs typeface="Arial" charset="0"/>
            </a:endParaRPr>
          </a:p>
          <a:p>
            <a:pPr lvl="2">
              <a:buFont typeface="Arial" charset="0"/>
              <a:buNone/>
            </a:pPr>
            <a:endParaRPr lang="en-GB">
              <a:latin typeface="Arial" charset="0"/>
              <a:cs typeface="Arial" charset="0"/>
            </a:endParaRPr>
          </a:p>
          <a:p>
            <a:pPr>
              <a:buFont typeface="Calibri" charset="0"/>
              <a:buNone/>
            </a:pPr>
            <a:endParaRPr lang="en-GB">
              <a:latin typeface="Arial" charset="0"/>
              <a:cs typeface="Arial" charset="0"/>
            </a:endParaRPr>
          </a:p>
        </p:txBody>
      </p:sp>
      <p:pic>
        <p:nvPicPr>
          <p:cNvPr id="5124" name="Picture 5" descr="toothfish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3068638"/>
            <a:ext cx="29781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latin typeface="Arial" charset="0"/>
                <a:cs typeface="Arial" charset="0"/>
              </a:rPr>
              <a:t>CCAMLR XXXIV – KEY PAPERS 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95288" y="1196975"/>
            <a:ext cx="8229600" cy="5072063"/>
          </a:xfrm>
        </p:spPr>
        <p:txBody>
          <a:bodyPr/>
          <a:lstStyle/>
          <a:p>
            <a:pPr>
              <a:buFont typeface="Calibri" charset="0"/>
              <a:buChar char="&gt;"/>
            </a:pPr>
            <a:endParaRPr lang="en-GB">
              <a:latin typeface="Arial" charset="0"/>
              <a:cs typeface="Arial" charset="0"/>
            </a:endParaRPr>
          </a:p>
          <a:p>
            <a:pPr>
              <a:buFont typeface="Wingdings" charset="0"/>
              <a:buChar char="Ø"/>
            </a:pPr>
            <a:r>
              <a:rPr lang="en-GB" b="1">
                <a:latin typeface="Arial" charset="0"/>
                <a:cs typeface="Arial" charset="0"/>
              </a:rPr>
              <a:t>Climate Change</a:t>
            </a:r>
          </a:p>
          <a:p>
            <a:pPr lvl="1">
              <a:buFont typeface="Wingdings" charset="0"/>
              <a:buChar char="§"/>
            </a:pPr>
            <a:r>
              <a:rPr lang="en-GB" i="1">
                <a:latin typeface="Arial" charset="0"/>
                <a:cs typeface="Arial" charset="0"/>
              </a:rPr>
              <a:t>Designation of Larsen C newly exposed marine area</a:t>
            </a:r>
          </a:p>
          <a:p>
            <a:pPr lvl="1">
              <a:buFont typeface="Arial" charset="0"/>
              <a:buNone/>
            </a:pPr>
            <a:endParaRPr lang="en-GB" i="1">
              <a:latin typeface="Arial" charset="0"/>
              <a:cs typeface="Arial" charset="0"/>
            </a:endParaRPr>
          </a:p>
          <a:p>
            <a:pPr>
              <a:buFont typeface="Wingdings" charset="0"/>
              <a:buChar char="Ø"/>
            </a:pPr>
            <a:r>
              <a:rPr lang="en-GB">
                <a:latin typeface="Arial" charset="0"/>
                <a:cs typeface="Arial" charset="0"/>
              </a:rPr>
              <a:t> </a:t>
            </a:r>
            <a:r>
              <a:rPr lang="en-GB" b="1">
                <a:latin typeface="Arial" charset="0"/>
                <a:cs typeface="Arial" charset="0"/>
              </a:rPr>
              <a:t>System of International Scientific Observation </a:t>
            </a:r>
          </a:p>
          <a:p>
            <a:pPr lvl="1">
              <a:buFont typeface="Wingdings" charset="0"/>
              <a:buChar char="§"/>
            </a:pPr>
            <a:r>
              <a:rPr lang="en-GB" i="1">
                <a:solidFill>
                  <a:srgbClr val="000000"/>
                </a:solidFill>
                <a:latin typeface="Arial" charset="0"/>
                <a:cs typeface="Arial" charset="0"/>
              </a:rPr>
              <a:t>Implement recommendations of the review panel</a:t>
            </a:r>
          </a:p>
          <a:p>
            <a:pPr>
              <a:buFont typeface="Wingdings" charset="0"/>
              <a:buChar char="Ø"/>
            </a:pPr>
            <a:endParaRPr lang="en-GB" b="1" i="1">
              <a:latin typeface="Arial" charset="0"/>
              <a:cs typeface="Arial" charset="0"/>
            </a:endParaRPr>
          </a:p>
          <a:p>
            <a:pPr>
              <a:buFont typeface="Wingdings" charset="0"/>
              <a:buChar char="Ø"/>
            </a:pPr>
            <a:r>
              <a:rPr lang="en-GB" b="1">
                <a:latin typeface="Arial" charset="0"/>
                <a:cs typeface="Arial" charset="0"/>
              </a:rPr>
              <a:t>System of Inspection </a:t>
            </a:r>
            <a:endParaRPr lang="en-GB" i="1">
              <a:latin typeface="Arial" charset="0"/>
              <a:cs typeface="Arial" charset="0"/>
            </a:endParaRPr>
          </a:p>
          <a:p>
            <a:pPr lvl="1">
              <a:buFont typeface="Wingdings" charset="0"/>
              <a:buChar char="§"/>
            </a:pPr>
            <a:r>
              <a:rPr lang="en-GB" i="1">
                <a:latin typeface="Arial" charset="0"/>
                <a:cs typeface="Arial" charset="0"/>
              </a:rPr>
              <a:t>Update of form and introduction of Radio Inspection Form </a:t>
            </a:r>
            <a:endParaRPr lang="en-GB">
              <a:latin typeface="Arial" charset="0"/>
              <a:cs typeface="Arial" charset="0"/>
            </a:endParaRPr>
          </a:p>
          <a:p>
            <a:pPr lvl="1">
              <a:buFont typeface="Wingdings" charset="0"/>
              <a:buChar char="§"/>
            </a:pPr>
            <a:endParaRPr lang="en-GB">
              <a:latin typeface="Arial" charset="0"/>
              <a:cs typeface="Arial" charset="0"/>
            </a:endParaRPr>
          </a:p>
          <a:p>
            <a:pPr lvl="1">
              <a:buFont typeface="Arial" charset="0"/>
              <a:buNone/>
            </a:pPr>
            <a:endParaRPr lang="en-GB" b="1">
              <a:latin typeface="Arial" charset="0"/>
              <a:cs typeface="Arial" charset="0"/>
            </a:endParaRPr>
          </a:p>
          <a:p>
            <a:pPr>
              <a:buFont typeface="Wingdings" charset="0"/>
              <a:buChar char="§"/>
            </a:pPr>
            <a:endParaRPr lang="en-GB" b="1">
              <a:latin typeface="Arial" charset="0"/>
              <a:cs typeface="Arial" charset="0"/>
            </a:endParaRPr>
          </a:p>
          <a:p>
            <a:pPr lvl="1">
              <a:buFont typeface="Arial" charset="0"/>
              <a:buNone/>
            </a:pPr>
            <a:endParaRPr lang="en-GB" i="1">
              <a:latin typeface="Arial" charset="0"/>
              <a:cs typeface="Arial" charset="0"/>
            </a:endParaRPr>
          </a:p>
          <a:p>
            <a:pPr lvl="1">
              <a:buFont typeface="Arial" charset="0"/>
              <a:buNone/>
            </a:pPr>
            <a:endParaRPr lang="en-GB">
              <a:latin typeface="Arial" charset="0"/>
              <a:cs typeface="Arial" charset="0"/>
            </a:endParaRPr>
          </a:p>
          <a:p>
            <a:pPr lvl="1">
              <a:buFont typeface="Arial" charset="0"/>
              <a:buNone/>
            </a:pPr>
            <a:endParaRPr lang="en-GB">
              <a:latin typeface="Arial" charset="0"/>
              <a:cs typeface="Arial" charset="0"/>
            </a:endParaRPr>
          </a:p>
          <a:p>
            <a:pPr lvl="1" algn="ctr">
              <a:buFont typeface="Arial" charset="0"/>
              <a:buNone/>
            </a:pPr>
            <a:endParaRPr lang="en-GB">
              <a:latin typeface="Arial" charset="0"/>
              <a:cs typeface="Arial" charset="0"/>
            </a:endParaRPr>
          </a:p>
        </p:txBody>
      </p:sp>
      <p:pic>
        <p:nvPicPr>
          <p:cNvPr id="6148" name="Picture 4" descr="http://upload.wikimedia.org/wikipedia/commons/4/4f/French_Fishing_Vessel_'Alf'_in_the_Irish_Sea_MOD_451552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4581525"/>
            <a:ext cx="229076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4" descr="Image result for overseas territories environmen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4581525"/>
            <a:ext cx="2232025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PP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-3175"/>
            <a:ext cx="9147176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2"/>
          <p:cNvSpPr>
            <a:spLocks noGrp="1"/>
          </p:cNvSpPr>
          <p:nvPr>
            <p:ph type="title"/>
          </p:nvPr>
        </p:nvSpPr>
        <p:spPr>
          <a:xfrm>
            <a:off x="1258888" y="2276475"/>
            <a:ext cx="7475537" cy="1143000"/>
          </a:xfrm>
        </p:spPr>
        <p:txBody>
          <a:bodyPr/>
          <a:lstStyle/>
          <a:p>
            <a:r>
              <a:rPr lang="en-GB">
                <a:latin typeface="Calibri" charset="0"/>
              </a:rPr>
              <a:t>Questions?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8027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/>
              <a:t>Forward Look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633621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l">
              <a:buFont typeface="Wingdings" charset="2"/>
              <a:buChar char="Ø"/>
            </a:pPr>
            <a:r>
              <a:rPr lang="en-US" sz="3200" b="1" dirty="0" smtClean="0"/>
              <a:t>Licensing and management in the toothfish </a:t>
            </a:r>
            <a:r>
              <a:rPr lang="en-US" sz="3200" b="1" dirty="0"/>
              <a:t>f</a:t>
            </a:r>
            <a:r>
              <a:rPr lang="en-US" sz="3200" b="1" dirty="0" smtClean="0"/>
              <a:t>ishery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815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</a:t>
            </a:r>
            <a:r>
              <a:rPr lang="en-US" dirty="0" smtClean="0"/>
              <a:t>roposal to establish a 4-year licensing regime</a:t>
            </a:r>
          </a:p>
          <a:p>
            <a:r>
              <a:rPr lang="en-US" dirty="0" smtClean="0"/>
              <a:t>stronger focus on:</a:t>
            </a:r>
          </a:p>
          <a:p>
            <a:pPr lvl="1"/>
            <a:r>
              <a:rPr lang="en-US" dirty="0" smtClean="0"/>
              <a:t>compliance (compliance record, due diligence</a:t>
            </a:r>
            <a:r>
              <a:rPr lang="is-IS" dirty="0" smtClean="0"/>
              <a:t>…)</a:t>
            </a:r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afety and welfare (vessel, crew, structural, social</a:t>
            </a:r>
            <a:r>
              <a:rPr lang="is-IS" dirty="0" smtClean="0"/>
              <a:t>…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aising standards (experience, science, innovation</a:t>
            </a:r>
            <a:r>
              <a:rPr lang="is-IS" dirty="0" smtClean="0"/>
              <a:t>…</a:t>
            </a:r>
            <a:r>
              <a:rPr lang="en-US" dirty="0" smtClean="0"/>
              <a:t>)</a:t>
            </a:r>
          </a:p>
          <a:p>
            <a:r>
              <a:rPr lang="en-US" dirty="0"/>
              <a:t>s</a:t>
            </a:r>
            <a:r>
              <a:rPr lang="en-US" dirty="0" smtClean="0"/>
              <a:t>tart application process in October, outcome in December</a:t>
            </a:r>
          </a:p>
          <a:p>
            <a:r>
              <a:rPr lang="en-US" dirty="0"/>
              <a:t>f</a:t>
            </a:r>
            <a:r>
              <a:rPr lang="en-US" dirty="0" smtClean="0"/>
              <a:t>ishery management plan providing a framework to guide applications and engagement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195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l">
              <a:buFont typeface="Wingdings" charset="2"/>
              <a:buChar char="Ø"/>
            </a:pPr>
            <a:r>
              <a:rPr lang="en-US" sz="3200" b="1" dirty="0" smtClean="0"/>
              <a:t>When will the fishery begin?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860" y="1661851"/>
            <a:ext cx="8229600" cy="4525963"/>
          </a:xfrm>
        </p:spPr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ird by-catch creating an early-season problem;</a:t>
            </a:r>
          </a:p>
          <a:p>
            <a:r>
              <a:rPr lang="en-US" dirty="0"/>
              <a:t>o</a:t>
            </a:r>
            <a:r>
              <a:rPr lang="en-US" dirty="0" smtClean="0"/>
              <a:t>ptions?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elay opening to early May;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patial management to avoid hot-spots;</a:t>
            </a:r>
          </a:p>
          <a:p>
            <a:pPr lvl="1"/>
            <a:r>
              <a:rPr lang="en-US" dirty="0" err="1" smtClean="0"/>
              <a:t>trialling</a:t>
            </a:r>
            <a:r>
              <a:rPr lang="en-US" dirty="0" smtClean="0"/>
              <a:t> bird by-catch mitigation techniques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987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l">
              <a:buFont typeface="Wingdings" charset="2"/>
              <a:buChar char="Ø"/>
            </a:pPr>
            <a:r>
              <a:rPr lang="en-US" sz="3200" b="1" dirty="0" smtClean="0"/>
              <a:t>New compliance and enforcement model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variable </a:t>
            </a:r>
            <a:r>
              <a:rPr lang="en-US" dirty="0"/>
              <a:t>and fixed administrative penalties based around a system of penalty </a:t>
            </a:r>
            <a:r>
              <a:rPr lang="en-US" dirty="0" smtClean="0"/>
              <a:t>points</a:t>
            </a:r>
            <a:endParaRPr lang="en-GB" dirty="0" smtClean="0"/>
          </a:p>
          <a:p>
            <a:r>
              <a:rPr lang="en-US" dirty="0" smtClean="0"/>
              <a:t>points attributed to offences proportionate to severity</a:t>
            </a:r>
          </a:p>
          <a:p>
            <a:r>
              <a:rPr lang="en-US" dirty="0" smtClean="0"/>
              <a:t>above a certain threshold --&gt; suspension for season or revocation for </a:t>
            </a:r>
            <a:r>
              <a:rPr lang="en-US" dirty="0" err="1" smtClean="0"/>
              <a:t>licence</a:t>
            </a:r>
            <a:r>
              <a:rPr lang="en-US" dirty="0" smtClean="0"/>
              <a:t> period </a:t>
            </a:r>
          </a:p>
          <a:p>
            <a:r>
              <a:rPr lang="en-US" dirty="0" smtClean="0"/>
              <a:t>points remain for 4 years, and inform </a:t>
            </a:r>
            <a:r>
              <a:rPr lang="en-US" dirty="0" err="1" smtClean="0"/>
              <a:t>licence</a:t>
            </a:r>
            <a:r>
              <a:rPr lang="en-US" dirty="0" smtClean="0"/>
              <a:t> application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143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671"/>
            <a:ext cx="7772400" cy="1470025"/>
          </a:xfrm>
        </p:spPr>
        <p:txBody>
          <a:bodyPr/>
          <a:lstStyle/>
          <a:p>
            <a:r>
              <a:rPr lang="en-US" dirty="0" smtClean="0"/>
              <a:t>2017 Season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619" y="3297272"/>
            <a:ext cx="7803861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South Georgia &amp; the South Sandwich Islands</a:t>
            </a:r>
          </a:p>
          <a:p>
            <a:r>
              <a:rPr lang="en-US" dirty="0" smtClean="0"/>
              <a:t>Industry Meeting 13</a:t>
            </a:r>
            <a:r>
              <a:rPr lang="en-US" baseline="30000" dirty="0" smtClean="0"/>
              <a:t>th</a:t>
            </a:r>
            <a:r>
              <a:rPr lang="en-US" dirty="0" smtClean="0"/>
              <a:t> September 2017</a:t>
            </a:r>
          </a:p>
          <a:p>
            <a:endParaRPr lang="en-US" dirty="0"/>
          </a:p>
          <a:p>
            <a:r>
              <a:rPr lang="en-US" dirty="0" smtClean="0"/>
              <a:t>Sue </a:t>
            </a:r>
            <a:r>
              <a:rPr lang="en-US" dirty="0"/>
              <a:t>G</a:t>
            </a:r>
            <a:r>
              <a:rPr lang="en-US" dirty="0" smtClean="0"/>
              <a:t>regory</a:t>
            </a:r>
            <a:endParaRPr lang="en-US" dirty="0"/>
          </a:p>
        </p:txBody>
      </p:sp>
      <p:pic>
        <p:nvPicPr>
          <p:cNvPr id="4" name="Picture 3" descr="SGcolourcrest Transparent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8583" y="5705931"/>
            <a:ext cx="592258" cy="94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85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9379"/>
            <a:ext cx="8229600" cy="4525963"/>
          </a:xfrm>
        </p:spPr>
        <p:txBody>
          <a:bodyPr>
            <a:normAutofit/>
          </a:bodyPr>
          <a:lstStyle/>
          <a:p>
            <a:r>
              <a:rPr lang="en-US" i="1" dirty="0" smtClean="0"/>
              <a:t>Example of proposed penalty system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75" y="1996847"/>
            <a:ext cx="8551270" cy="405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09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l">
              <a:buFont typeface="Wingdings" charset="2"/>
              <a:buChar char="Ø"/>
            </a:pPr>
            <a:r>
              <a:rPr lang="en-US" sz="3200" b="1" dirty="0" smtClean="0"/>
              <a:t>Other issues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Management Areas B &amp; C</a:t>
            </a:r>
          </a:p>
          <a:p>
            <a:pPr lvl="1"/>
            <a:r>
              <a:rPr lang="en-US" dirty="0" smtClean="0"/>
              <a:t>vessel-specific quotas / spatial management and other whale mitigation / first come first served</a:t>
            </a:r>
          </a:p>
          <a:p>
            <a:r>
              <a:rPr lang="en-US" dirty="0" smtClean="0"/>
              <a:t>Continuing research in 48.2/48.4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nderstanding toothfish stocks and ecosystem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ddressing linkages between 48.4 &amp; 48.3 stock</a:t>
            </a:r>
          </a:p>
          <a:p>
            <a:r>
              <a:rPr lang="en-US" dirty="0" smtClean="0"/>
              <a:t>Addressing the MSC requirements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ocus on benthic interactions including camera trials</a:t>
            </a:r>
          </a:p>
        </p:txBody>
      </p:sp>
    </p:spTree>
    <p:extLst>
      <p:ext uri="{BB962C8B-B14F-4D97-AF65-F5344CB8AC3E}">
        <p14:creationId xmlns:p14="http://schemas.microsoft.com/office/powerpoint/2010/main" val="4127839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703"/>
            <a:ext cx="8229600" cy="1143000"/>
          </a:xfrm>
        </p:spPr>
        <p:txBody>
          <a:bodyPr>
            <a:normAutofit/>
          </a:bodyPr>
          <a:lstStyle/>
          <a:p>
            <a:pPr marL="571500" indent="-571500" algn="l">
              <a:buFont typeface="Wingdings" charset="2"/>
              <a:buChar char="Ø"/>
            </a:pPr>
            <a:r>
              <a:rPr lang="en-US" sz="3200" b="1" dirty="0" smtClean="0"/>
              <a:t>Developments in fishery management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190" y="860466"/>
            <a:ext cx="8229600" cy="508210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000" dirty="0" smtClean="0"/>
          </a:p>
          <a:p>
            <a:r>
              <a:rPr lang="en-US" sz="2800" dirty="0" smtClean="0"/>
              <a:t>further enhance operational standards in the krill fishery </a:t>
            </a:r>
          </a:p>
          <a:p>
            <a:pPr lvl="1"/>
            <a:r>
              <a:rPr lang="en-US" sz="2000" dirty="0" smtClean="0"/>
              <a:t>welfare and safety (ILO 188)</a:t>
            </a:r>
            <a:endParaRPr lang="en-US" sz="2000" dirty="0"/>
          </a:p>
          <a:p>
            <a:pPr lvl="1"/>
            <a:r>
              <a:rPr lang="en-US" sz="2000" dirty="0" smtClean="0"/>
              <a:t>sustainability (ARK)</a:t>
            </a:r>
          </a:p>
          <a:p>
            <a:r>
              <a:rPr lang="en-US" sz="2800" dirty="0"/>
              <a:t>k</a:t>
            </a:r>
            <a:r>
              <a:rPr lang="en-US" sz="2800" dirty="0" smtClean="0"/>
              <a:t>rill transects </a:t>
            </a:r>
            <a:r>
              <a:rPr lang="en-US" sz="2800" dirty="0"/>
              <a:t>to </a:t>
            </a:r>
            <a:r>
              <a:rPr lang="en-US" sz="2800" dirty="0" smtClean="0"/>
              <a:t>collect </a:t>
            </a:r>
            <a:r>
              <a:rPr lang="en-US" sz="2800" dirty="0"/>
              <a:t>abundance and by-catch </a:t>
            </a:r>
            <a:r>
              <a:rPr lang="en-US" sz="2800" dirty="0" smtClean="0"/>
              <a:t>data</a:t>
            </a:r>
          </a:p>
          <a:p>
            <a:r>
              <a:rPr lang="en-US" sz="2800" dirty="0"/>
              <a:t>u</a:t>
            </a:r>
            <a:r>
              <a:rPr lang="en-US" sz="2800" dirty="0" smtClean="0"/>
              <a:t>se of heavy fuel oil and bunkering</a:t>
            </a:r>
          </a:p>
          <a:p>
            <a:pPr lvl="1"/>
            <a:r>
              <a:rPr lang="en-US" sz="2000" dirty="0" smtClean="0"/>
              <a:t>HFO carriage and use: spill risk “</a:t>
            </a:r>
            <a:r>
              <a:rPr lang="en-US" sz="2000" dirty="0"/>
              <a:t>critical” (a “possible” likelihood with “major” consequences) </a:t>
            </a:r>
            <a:endParaRPr lang="en-US" sz="2000" dirty="0" smtClean="0"/>
          </a:p>
          <a:p>
            <a:pPr lvl="1"/>
            <a:r>
              <a:rPr lang="en-US" sz="2000" dirty="0" smtClean="0"/>
              <a:t>bunkering: spill risk “high” (an “unlikely” likelihood with “severe” consequences)</a:t>
            </a:r>
            <a:endParaRPr lang="en-US" sz="2000" dirty="0"/>
          </a:p>
          <a:p>
            <a:pPr lvl="1"/>
            <a:r>
              <a:rPr lang="en-US" sz="2000" dirty="0" smtClean="0"/>
              <a:t>restrictions already apply S of 60; same ecosystem and limited response capacity</a:t>
            </a:r>
          </a:p>
          <a:p>
            <a:pPr lvl="1"/>
            <a:r>
              <a:rPr lang="en-US" sz="2000" dirty="0" smtClean="0"/>
              <a:t>c. 20% of fishery/support vessels affected (</a:t>
            </a:r>
            <a:r>
              <a:rPr lang="en-US" sz="2000" dirty="0"/>
              <a:t>cruise vessels already </a:t>
            </a:r>
            <a:r>
              <a:rPr lang="en-US" sz="2000" dirty="0" smtClean="0"/>
              <a:t>compliant)</a:t>
            </a:r>
            <a:endParaRPr lang="en-US" sz="1200" dirty="0" smtClean="0"/>
          </a:p>
          <a:p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1884228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l">
              <a:buFont typeface="Wingdings" charset="2"/>
              <a:buChar char="Ø"/>
            </a:pPr>
            <a:r>
              <a:rPr lang="en-US" sz="3200" b="1" dirty="0" smtClean="0"/>
              <a:t>Marine Protected Area Review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52256"/>
            <a:ext cx="8513641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5 years on, first review </a:t>
            </a:r>
          </a:p>
          <a:p>
            <a:r>
              <a:rPr lang="en-US" dirty="0"/>
              <a:t>r</a:t>
            </a:r>
            <a:r>
              <a:rPr lang="en-US" dirty="0" smtClean="0"/>
              <a:t>elatively short timeframe for long-term goals</a:t>
            </a:r>
          </a:p>
          <a:p>
            <a:r>
              <a:rPr lang="en-US" dirty="0"/>
              <a:t>e</a:t>
            </a:r>
            <a:r>
              <a:rPr lang="en-US" dirty="0" smtClean="0"/>
              <a:t>valuate current data collection and monitoring </a:t>
            </a:r>
            <a:r>
              <a:rPr lang="en-US" dirty="0" err="1" smtClean="0"/>
              <a:t>programmes</a:t>
            </a:r>
            <a:r>
              <a:rPr lang="en-US" dirty="0" smtClean="0"/>
              <a:t> and data gaps</a:t>
            </a:r>
          </a:p>
          <a:p>
            <a:r>
              <a:rPr lang="en-US" dirty="0"/>
              <a:t>c</a:t>
            </a:r>
            <a:r>
              <a:rPr lang="en-US" dirty="0" smtClean="0"/>
              <a:t>hart developments in scientific understanding and </a:t>
            </a:r>
            <a:r>
              <a:rPr lang="en-US" dirty="0"/>
              <a:t>i</a:t>
            </a:r>
            <a:r>
              <a:rPr lang="en-US" dirty="0" smtClean="0"/>
              <a:t>dentify priorities for future research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May 2017 </a:t>
            </a:r>
            <a:r>
              <a:rPr lang="mr-IN" dirty="0" smtClean="0"/>
              <a:t>–</a:t>
            </a:r>
            <a:r>
              <a:rPr lang="en-US" dirty="0" smtClean="0"/>
              <a:t> data </a:t>
            </a:r>
            <a:r>
              <a:rPr lang="en-US" dirty="0" err="1" smtClean="0"/>
              <a:t>prioritisation</a:t>
            </a:r>
            <a:r>
              <a:rPr lang="en-US" dirty="0" smtClean="0"/>
              <a:t> workshop</a:t>
            </a:r>
          </a:p>
          <a:p>
            <a:r>
              <a:rPr lang="en-US" dirty="0" smtClean="0"/>
              <a:t>August 2017 </a:t>
            </a:r>
            <a:r>
              <a:rPr lang="mr-IN" dirty="0" smtClean="0"/>
              <a:t>–</a:t>
            </a:r>
            <a:r>
              <a:rPr lang="en-US" dirty="0" smtClean="0"/>
              <a:t> call for stakeholder submissions</a:t>
            </a:r>
          </a:p>
          <a:p>
            <a:r>
              <a:rPr lang="en-US" dirty="0" smtClean="0"/>
              <a:t>November 2017 </a:t>
            </a:r>
            <a:r>
              <a:rPr lang="mr-IN" dirty="0" smtClean="0"/>
              <a:t>–</a:t>
            </a:r>
            <a:r>
              <a:rPr lang="en-US" dirty="0" smtClean="0"/>
              <a:t> 2-day workshop</a:t>
            </a:r>
          </a:p>
          <a:p>
            <a:r>
              <a:rPr lang="en-US" dirty="0" smtClean="0"/>
              <a:t>May 2018 – report</a:t>
            </a:r>
            <a:endParaRPr lang="en-US" dirty="0"/>
          </a:p>
        </p:txBody>
      </p:sp>
      <p:pic>
        <p:nvPicPr>
          <p:cNvPr id="4" name="Picture 3" descr="SGcolourcrest Transparent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8583" y="5705933"/>
            <a:ext cx="592258" cy="94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94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SG &amp; SSI Fisheries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Patagonian </a:t>
            </a:r>
            <a:r>
              <a:rPr lang="en-US" dirty="0" err="1" smtClean="0"/>
              <a:t>Toothfish</a:t>
            </a:r>
            <a:r>
              <a:rPr lang="en-US" dirty="0" smtClean="0"/>
              <a:t> (48.3)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dirty="0" smtClean="0"/>
              <a:t>Patagonian </a:t>
            </a:r>
            <a:r>
              <a:rPr lang="en-US" dirty="0" err="1" smtClean="0"/>
              <a:t>Toothfish</a:t>
            </a:r>
            <a:r>
              <a:rPr lang="en-US" dirty="0" smtClean="0"/>
              <a:t> (48.4)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dirty="0" smtClean="0"/>
              <a:t>Antarctic </a:t>
            </a:r>
            <a:r>
              <a:rPr lang="en-US" dirty="0" err="1" smtClean="0"/>
              <a:t>Toothfish</a:t>
            </a:r>
            <a:r>
              <a:rPr lang="en-US" dirty="0" smtClean="0"/>
              <a:t> (48.4)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dirty="0" smtClean="0"/>
              <a:t>Krill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dirty="0" smtClean="0"/>
              <a:t>Mackerel </a:t>
            </a:r>
            <a:r>
              <a:rPr lang="en-US" dirty="0" err="1" smtClean="0"/>
              <a:t>Icefish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Gcolourcrest Transparent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8583" y="5705931"/>
            <a:ext cx="592258" cy="949085"/>
          </a:xfrm>
          <a:prstGeom prst="rect">
            <a:avLst/>
          </a:prstGeom>
        </p:spPr>
      </p:pic>
      <p:pic>
        <p:nvPicPr>
          <p:cNvPr id="8" name="Picture 1028" descr="D:\Images\SG Fish\Toothfish\SimonandtoothfishLR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9179" y="1600202"/>
            <a:ext cx="1918567" cy="2708721"/>
          </a:xfrm>
          <a:prstGeom prst="rect">
            <a:avLst/>
          </a:prstGeom>
          <a:noFill/>
          <a:ln>
            <a:solidFill>
              <a:srgbClr val="00009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3219" y="4792925"/>
            <a:ext cx="2022316" cy="1603907"/>
          </a:xfrm>
          <a:prstGeom prst="rect">
            <a:avLst/>
          </a:prstGeom>
          <a:ln>
            <a:solidFill>
              <a:srgbClr val="00009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44433">
            <a:off x="7029405" y="3513302"/>
            <a:ext cx="1735076" cy="9369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44433">
            <a:off x="7084983" y="2353267"/>
            <a:ext cx="1735076" cy="93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24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48.3 Patagonian </a:t>
            </a:r>
            <a:r>
              <a:rPr lang="en-US" dirty="0" err="1" smtClean="0"/>
              <a:t>Toothfish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056791"/>
            <a:ext cx="4038600" cy="4525963"/>
          </a:xfrm>
        </p:spPr>
        <p:txBody>
          <a:bodyPr/>
          <a:lstStyle/>
          <a:p>
            <a:r>
              <a:rPr lang="en-US" dirty="0" smtClean="0"/>
              <a:t>6 vessels fished</a:t>
            </a:r>
          </a:p>
          <a:p>
            <a:r>
              <a:rPr lang="en-US" dirty="0" smtClean="0"/>
              <a:t>Catch limit of 2,200 </a:t>
            </a:r>
            <a:r>
              <a:rPr lang="en-US" dirty="0" err="1" smtClean="0"/>
              <a:t>tonnes</a:t>
            </a:r>
            <a:endParaRPr lang="en-US" dirty="0" smtClean="0"/>
          </a:p>
          <a:p>
            <a:r>
              <a:rPr lang="en-US" dirty="0" smtClean="0"/>
              <a:t>510 fishing days</a:t>
            </a:r>
          </a:p>
          <a:p>
            <a:r>
              <a:rPr lang="en-US" dirty="0" smtClean="0"/>
              <a:t>7,656,328 hooks set</a:t>
            </a:r>
          </a:p>
          <a:p>
            <a:r>
              <a:rPr lang="en-US" dirty="0" smtClean="0"/>
              <a:t>13,040 km of line</a:t>
            </a:r>
          </a:p>
          <a:p>
            <a:r>
              <a:rPr lang="en-US" dirty="0"/>
              <a:t>2,192 </a:t>
            </a:r>
            <a:r>
              <a:rPr lang="en-US" dirty="0" err="1"/>
              <a:t>tonnes</a:t>
            </a:r>
            <a:r>
              <a:rPr lang="en-US" dirty="0"/>
              <a:t> caught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Gcolourcrest Transparent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8583" y="5705931"/>
            <a:ext cx="592258" cy="949085"/>
          </a:xfrm>
          <a:prstGeom prst="rect">
            <a:avLst/>
          </a:prstGeom>
        </p:spPr>
      </p:pic>
      <p:pic>
        <p:nvPicPr>
          <p:cNvPr id="8" name="Picture 7" descr="FRIN MPA 75p Fisheries RT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2242" y="2027207"/>
            <a:ext cx="4129900" cy="287021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65174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Catch Per Unit Effort</a:t>
            </a:r>
            <a:endParaRPr lang="en-US" dirty="0"/>
          </a:p>
        </p:txBody>
      </p:sp>
      <p:pic>
        <p:nvPicPr>
          <p:cNvPr id="4" name="Picture 3" descr="SGcolourcrest Transparent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8583" y="5705931"/>
            <a:ext cx="592258" cy="949085"/>
          </a:xfrm>
          <a:prstGeom prst="rect">
            <a:avLst/>
          </a:prstGeom>
        </p:spPr>
      </p:pic>
      <p:pic>
        <p:nvPicPr>
          <p:cNvPr id="5" name="Picture 4" descr="cpu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81" y="1720829"/>
            <a:ext cx="8229040" cy="365735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597604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Catch Per Unit Effort</a:t>
            </a:r>
            <a:endParaRPr lang="en-US" dirty="0"/>
          </a:p>
        </p:txBody>
      </p:sp>
      <p:pic>
        <p:nvPicPr>
          <p:cNvPr id="4" name="Picture 3" descr="SGcolourcrest Transparent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8583" y="5705931"/>
            <a:ext cx="592258" cy="949085"/>
          </a:xfrm>
          <a:prstGeom prst="rect">
            <a:avLst/>
          </a:prstGeom>
        </p:spPr>
      </p:pic>
      <p:pic>
        <p:nvPicPr>
          <p:cNvPr id="5" name="Picture 4" descr="cpu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81" y="1720829"/>
            <a:ext cx="8229040" cy="3657351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3" name="Straight Arrow Connector 2"/>
          <p:cNvCxnSpPr/>
          <p:nvPr/>
        </p:nvCxnSpPr>
        <p:spPr>
          <a:xfrm>
            <a:off x="5696452" y="2549034"/>
            <a:ext cx="0" cy="8282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71902" y="2259662"/>
            <a:ext cx="1187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Area C closed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762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Catch Per Unit Effort</a:t>
            </a:r>
            <a:endParaRPr lang="en-US" dirty="0"/>
          </a:p>
        </p:txBody>
      </p:sp>
      <p:pic>
        <p:nvPicPr>
          <p:cNvPr id="4" name="Picture 3" descr="SGcolourcrest Transparent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8583" y="5705931"/>
            <a:ext cx="592258" cy="949085"/>
          </a:xfrm>
          <a:prstGeom prst="rect">
            <a:avLst/>
          </a:prstGeom>
        </p:spPr>
      </p:pic>
      <p:pic>
        <p:nvPicPr>
          <p:cNvPr id="5" name="Picture 4" descr="cpu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81" y="1720829"/>
            <a:ext cx="8229040" cy="3657351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3" name="Straight Arrow Connector 2"/>
          <p:cNvCxnSpPr/>
          <p:nvPr/>
        </p:nvCxnSpPr>
        <p:spPr>
          <a:xfrm>
            <a:off x="5696452" y="2549034"/>
            <a:ext cx="0" cy="828205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61229" y="2264763"/>
            <a:ext cx="1431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Area C reopened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976736" y="2567439"/>
            <a:ext cx="0" cy="12883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552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Catch Per Unit Effort</a:t>
            </a:r>
            <a:endParaRPr lang="en-US" dirty="0"/>
          </a:p>
        </p:txBody>
      </p:sp>
      <p:pic>
        <p:nvPicPr>
          <p:cNvPr id="4" name="Picture 3" descr="SGcolourcrest Transparent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8583" y="5705931"/>
            <a:ext cx="592258" cy="949085"/>
          </a:xfrm>
          <a:prstGeom prst="rect">
            <a:avLst/>
          </a:prstGeom>
        </p:spPr>
      </p:pic>
      <p:pic>
        <p:nvPicPr>
          <p:cNvPr id="5" name="Picture 4" descr="cpu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81" y="1720829"/>
            <a:ext cx="8229040" cy="365735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" name="Straight Arrow Connector 2"/>
          <p:cNvCxnSpPr/>
          <p:nvPr/>
        </p:nvCxnSpPr>
        <p:spPr>
          <a:xfrm>
            <a:off x="5696452" y="2549034"/>
            <a:ext cx="0" cy="828205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36675" y="2264763"/>
            <a:ext cx="981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Full moon!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976736" y="2567439"/>
            <a:ext cx="0" cy="1288319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727310" y="2549034"/>
            <a:ext cx="0" cy="349687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238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23396</TotalTime>
  <Words>1123</Words>
  <Application>Microsoft Macintosh PowerPoint</Application>
  <PresentationFormat>On-screen Show (4:3)</PresentationFormat>
  <Paragraphs>231</Paragraphs>
  <Slides>33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Powerpoint Template</vt:lpstr>
      <vt:lpstr>Government of South Georgia &amp; the South Sandwich Islands </vt:lpstr>
      <vt:lpstr>Agenda</vt:lpstr>
      <vt:lpstr>2017 Season Review</vt:lpstr>
      <vt:lpstr>SG &amp; SSI Fisheries</vt:lpstr>
      <vt:lpstr>48.3 Patagonian Toothfish</vt:lpstr>
      <vt:lpstr>Catch Per Unit Effort</vt:lpstr>
      <vt:lpstr>Catch Per Unit Effort</vt:lpstr>
      <vt:lpstr>Catch Per Unit Effort</vt:lpstr>
      <vt:lpstr>Catch Per Unit Effort</vt:lpstr>
      <vt:lpstr>Interannual comparisons</vt:lpstr>
      <vt:lpstr>Bird bycatch</vt:lpstr>
      <vt:lpstr>48.3 Research</vt:lpstr>
      <vt:lpstr>Roaming Observer</vt:lpstr>
      <vt:lpstr>48.4 TOP and TOA fishery</vt:lpstr>
      <vt:lpstr>South Georgia Krill Fishery</vt:lpstr>
      <vt:lpstr>South Georgia Krill Fishery</vt:lpstr>
      <vt:lpstr>PowerPoint Presentation</vt:lpstr>
      <vt:lpstr>Mackerel Icefish</vt:lpstr>
      <vt:lpstr>Maritime Patrol Flights</vt:lpstr>
      <vt:lpstr>Thank You</vt:lpstr>
      <vt:lpstr>13 September 2017 FCO  Kylie Bamford Marine Conservation Manager </vt:lpstr>
      <vt:lpstr>CCAMLR XXXIV – KEY PAPERS  </vt:lpstr>
      <vt:lpstr>CCAMLR XXXIV – KEY PAPERS  </vt:lpstr>
      <vt:lpstr>CCAMLR XXXIV – KEY PAPERS  </vt:lpstr>
      <vt:lpstr>Questions?</vt:lpstr>
      <vt:lpstr>PowerPoint Presentation</vt:lpstr>
      <vt:lpstr>Licensing and management in the toothfish fishery</vt:lpstr>
      <vt:lpstr>When will the fishery begin?</vt:lpstr>
      <vt:lpstr>New compliance and enforcement model</vt:lpstr>
      <vt:lpstr>PowerPoint Presentation</vt:lpstr>
      <vt:lpstr>Other issues</vt:lpstr>
      <vt:lpstr>Developments in fishery management </vt:lpstr>
      <vt:lpstr>Marine Protected Area Review</vt:lpstr>
    </vt:vector>
  </TitlesOfParts>
  <Company>Stellenbosch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Eradicating Invasive Species</dc:title>
  <dc:creator>Jennifer Lee</dc:creator>
  <cp:lastModifiedBy>GSGSSI - CEO</cp:lastModifiedBy>
  <cp:revision>547</cp:revision>
  <dcterms:created xsi:type="dcterms:W3CDTF">2014-07-10T17:36:20Z</dcterms:created>
  <dcterms:modified xsi:type="dcterms:W3CDTF">2017-11-14T01:42:34Z</dcterms:modified>
</cp:coreProperties>
</file>