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381" r:id="rId2"/>
    <p:sldId id="369" r:id="rId3"/>
    <p:sldId id="318" r:id="rId4"/>
    <p:sldId id="308" r:id="rId5"/>
    <p:sldId id="385" r:id="rId6"/>
    <p:sldId id="395" r:id="rId7"/>
    <p:sldId id="394" r:id="rId8"/>
    <p:sldId id="407" r:id="rId9"/>
    <p:sldId id="393" r:id="rId10"/>
    <p:sldId id="389" r:id="rId11"/>
    <p:sldId id="388" r:id="rId12"/>
    <p:sldId id="370" r:id="rId13"/>
    <p:sldId id="371" r:id="rId14"/>
    <p:sldId id="397" r:id="rId15"/>
    <p:sldId id="400" r:id="rId16"/>
    <p:sldId id="399" r:id="rId17"/>
    <p:sldId id="396" r:id="rId18"/>
    <p:sldId id="364" r:id="rId19"/>
    <p:sldId id="365" r:id="rId20"/>
    <p:sldId id="401" r:id="rId21"/>
    <p:sldId id="390" r:id="rId22"/>
    <p:sldId id="312" r:id="rId23"/>
    <p:sldId id="337" r:id="rId24"/>
    <p:sldId id="342" r:id="rId25"/>
    <p:sldId id="404" r:id="rId26"/>
    <p:sldId id="403" r:id="rId27"/>
    <p:sldId id="348" r:id="rId28"/>
    <p:sldId id="349" r:id="rId29"/>
    <p:sldId id="405" r:id="rId30"/>
    <p:sldId id="406" r:id="rId31"/>
    <p:sldId id="402" r:id="rId32"/>
    <p:sldId id="32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3532"/>
    <a:srgbClr val="B14B3F"/>
    <a:srgbClr val="F7D13E"/>
    <a:srgbClr val="DE8525"/>
    <a:srgbClr val="BBBC01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1" autoAdjust="0"/>
    <p:restoredTop sz="79274" autoAdjust="0"/>
  </p:normalViewPr>
  <p:slideViewPr>
    <p:cSldViewPr snapToGrid="0" snapToObjects="1">
      <p:cViewPr>
        <p:scale>
          <a:sx n="103" d="100"/>
          <a:sy n="103" d="100"/>
        </p:scale>
        <p:origin x="-1024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2" y="82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-1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O%20NAME:Industry%20and%20Stakeholders:CPUE%20comparis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O%20NAME:Industry%20and%20Stakeholders:CPUE%20comparis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Wandering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2003/04</c:v>
                </c:pt>
                <c:pt idx="1">
                  <c:v>2014/15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1553.0</c:v>
                </c:pt>
                <c:pt idx="1">
                  <c:v>1278.0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Black-browed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2003/04</c:v>
                </c:pt>
                <c:pt idx="1">
                  <c:v>2014/15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22544.0</c:v>
                </c:pt>
                <c:pt idx="1">
                  <c:v>18478.0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Grey-headed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2003/04</c:v>
                </c:pt>
                <c:pt idx="1">
                  <c:v>2014/15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34081.0</c:v>
                </c:pt>
                <c:pt idx="1">
                  <c:v>18975.0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8743688"/>
        <c:axId val="-2099107912"/>
      </c:lineChart>
      <c:catAx>
        <c:axId val="-209874368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9107912"/>
        <c:crosses val="autoZero"/>
        <c:auto val="1"/>
        <c:lblAlgn val="ctr"/>
        <c:lblOffset val="100"/>
        <c:noMultiLvlLbl val="0"/>
      </c:catAx>
      <c:valAx>
        <c:axId val="-2099107912"/>
        <c:scaling>
          <c:logBase val="2.0"/>
          <c:orientation val="minMax"/>
          <c:max val="50000.0"/>
          <c:min val="1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8743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Science projects on South Georgia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15.0</c:v>
                </c:pt>
                <c:pt idx="1">
                  <c:v>32.0</c:v>
                </c:pt>
                <c:pt idx="2">
                  <c:v>34.0</c:v>
                </c:pt>
                <c:pt idx="3">
                  <c:v>65.0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5299496"/>
        <c:axId val="-2099203176"/>
      </c:lineChart>
      <c:catAx>
        <c:axId val="-2105299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99203176"/>
        <c:crosses val="autoZero"/>
        <c:auto val="1"/>
        <c:lblAlgn val="ctr"/>
        <c:lblOffset val="100"/>
        <c:noMultiLvlLbl val="0"/>
      </c:catAx>
      <c:valAx>
        <c:axId val="-2099203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5299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Toothfish catch</a:t>
            </a:r>
          </a:p>
        </c:rich>
      </c:tx>
      <c:layout>
        <c:manualLayout>
          <c:xMode val="edge"/>
          <c:yMode val="edge"/>
          <c:x val="0.582084208223972"/>
          <c:y val="0.0297048030895668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Sheet1!$B$6:$B$28</c:f>
              <c:numCache>
                <c:formatCode>General</c:formatCode>
                <c:ptCount val="23"/>
                <c:pt idx="4">
                  <c:v>2000.0</c:v>
                </c:pt>
                <c:pt idx="9">
                  <c:v>2005.0</c:v>
                </c:pt>
                <c:pt idx="14">
                  <c:v>2010.0</c:v>
                </c:pt>
                <c:pt idx="19">
                  <c:v>2015.0</c:v>
                </c:pt>
              </c:numCache>
            </c:numRef>
          </c:cat>
          <c:val>
            <c:numRef>
              <c:f>Sheet1!$D$6:$D$28</c:f>
              <c:numCache>
                <c:formatCode>#,##0</c:formatCode>
                <c:ptCount val="23"/>
                <c:pt idx="1">
                  <c:v>3889.0</c:v>
                </c:pt>
                <c:pt idx="2">
                  <c:v>3371.0</c:v>
                </c:pt>
                <c:pt idx="3">
                  <c:v>3529.0</c:v>
                </c:pt>
                <c:pt idx="4">
                  <c:v>5217.0</c:v>
                </c:pt>
                <c:pt idx="5">
                  <c:v>3898.0</c:v>
                </c:pt>
                <c:pt idx="6">
                  <c:v>5535.0</c:v>
                </c:pt>
                <c:pt idx="7">
                  <c:v>7468.0</c:v>
                </c:pt>
                <c:pt idx="8">
                  <c:v>4205.0</c:v>
                </c:pt>
                <c:pt idx="9">
                  <c:v>2988.0</c:v>
                </c:pt>
                <c:pt idx="10">
                  <c:v>3501.0</c:v>
                </c:pt>
                <c:pt idx="11">
                  <c:v>3514.0</c:v>
                </c:pt>
                <c:pt idx="12">
                  <c:v>3797.0</c:v>
                </c:pt>
                <c:pt idx="13">
                  <c:v>3388.0</c:v>
                </c:pt>
                <c:pt idx="14">
                  <c:v>2521.0</c:v>
                </c:pt>
                <c:pt idx="15">
                  <c:v>1790.0</c:v>
                </c:pt>
                <c:pt idx="16">
                  <c:v>1843.0</c:v>
                </c:pt>
                <c:pt idx="17">
                  <c:v>2098.0</c:v>
                </c:pt>
                <c:pt idx="18">
                  <c:v>2178.0</c:v>
                </c:pt>
                <c:pt idx="19">
                  <c:v>2194.0</c:v>
                </c:pt>
                <c:pt idx="20">
                  <c:v>2196.0</c:v>
                </c:pt>
                <c:pt idx="21">
                  <c:v>2193.0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264072"/>
        <c:axId val="-2139322216"/>
      </c:barChart>
      <c:catAx>
        <c:axId val="-2139264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9322216"/>
        <c:crosses val="autoZero"/>
        <c:auto val="1"/>
        <c:lblAlgn val="ctr"/>
        <c:lblOffset val="100"/>
        <c:noMultiLvlLbl val="0"/>
      </c:catAx>
      <c:valAx>
        <c:axId val="-21393222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Tonnes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-213926407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CPUE (kg/hook)</a:t>
            </a:r>
          </a:p>
        </c:rich>
      </c:tx>
      <c:layout>
        <c:manualLayout>
          <c:xMode val="edge"/>
          <c:yMode val="edge"/>
          <c:x val="0.584939195100612"/>
          <c:y val="0.037037037037037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Sheet1!$J$6</c:f>
              <c:strCache>
                <c:ptCount val="1"/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Sheet1!$B$6:$B$28</c:f>
              <c:numCache>
                <c:formatCode>General</c:formatCode>
                <c:ptCount val="23"/>
                <c:pt idx="4">
                  <c:v>2000.0</c:v>
                </c:pt>
                <c:pt idx="9">
                  <c:v>2005.0</c:v>
                </c:pt>
                <c:pt idx="14">
                  <c:v>2010.0</c:v>
                </c:pt>
                <c:pt idx="19">
                  <c:v>2015.0</c:v>
                </c:pt>
              </c:numCache>
            </c:numRef>
          </c:cat>
          <c:val>
            <c:numRef>
              <c:f>Sheet1!$J$6:$J$28</c:f>
              <c:numCache>
                <c:formatCode>General</c:formatCode>
                <c:ptCount val="23"/>
                <c:pt idx="1">
                  <c:v>0.302</c:v>
                </c:pt>
                <c:pt idx="2">
                  <c:v>0.267</c:v>
                </c:pt>
                <c:pt idx="3">
                  <c:v>0.315</c:v>
                </c:pt>
                <c:pt idx="4">
                  <c:v>0.329</c:v>
                </c:pt>
                <c:pt idx="5">
                  <c:v>0.277</c:v>
                </c:pt>
                <c:pt idx="6">
                  <c:v>0.315</c:v>
                </c:pt>
                <c:pt idx="7">
                  <c:v>0.303</c:v>
                </c:pt>
                <c:pt idx="8">
                  <c:v>0.267</c:v>
                </c:pt>
                <c:pt idx="9">
                  <c:v>0.265</c:v>
                </c:pt>
                <c:pt idx="10">
                  <c:v>0.254</c:v>
                </c:pt>
                <c:pt idx="11">
                  <c:v>0.238</c:v>
                </c:pt>
                <c:pt idx="12">
                  <c:v>0.236</c:v>
                </c:pt>
                <c:pt idx="13">
                  <c:v>0.2</c:v>
                </c:pt>
                <c:pt idx="14">
                  <c:v>0.184</c:v>
                </c:pt>
                <c:pt idx="15">
                  <c:v>0.196</c:v>
                </c:pt>
                <c:pt idx="16">
                  <c:v>0.194</c:v>
                </c:pt>
                <c:pt idx="17">
                  <c:v>0.218</c:v>
                </c:pt>
                <c:pt idx="18">
                  <c:v>0.23</c:v>
                </c:pt>
                <c:pt idx="19">
                  <c:v>0.288</c:v>
                </c:pt>
                <c:pt idx="20">
                  <c:v>0.28</c:v>
                </c:pt>
                <c:pt idx="21">
                  <c:v>0.298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1080216"/>
        <c:axId val="-2091561176"/>
      </c:lineChart>
      <c:catAx>
        <c:axId val="-2091080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91561176"/>
        <c:crosses val="autoZero"/>
        <c:auto val="1"/>
        <c:lblAlgn val="ctr"/>
        <c:lblOffset val="100"/>
        <c:noMultiLvlLbl val="0"/>
      </c:catAx>
      <c:valAx>
        <c:axId val="-2091561176"/>
        <c:scaling>
          <c:orientation val="minMax"/>
          <c:max val="0.35"/>
          <c:min val="0.1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CPUE (kg)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1080216"/>
        <c:crosses val="autoZero"/>
        <c:crossBetween val="midCat"/>
        <c:majorUnit val="0.0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0.70856</cdr:x>
      <cdr:y>0.06253</cdr:y>
    </cdr:from>
    <cdr:to>
      <cdr:x>0.94267</cdr:x>
      <cdr:y>0.11135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5485707" y="236818"/>
          <a:ext cx="1812463" cy="184935"/>
        </a:xfrm>
        <a:prstGeom xmlns:a="http://schemas.openxmlformats.org/drawingml/2006/main" prst="line">
          <a:avLst/>
        </a:prstGeom>
        <a:ln xmlns:a="http://schemas.openxmlformats.org/drawingml/2006/main" w="38100" cmpd="sng"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B08AD-181A-CE43-99BD-228A70F7CFD0}" type="datetimeFigureOut">
              <a:rPr lang="en-US" smtClean="0"/>
              <a:t>17/09/17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D89E9-F812-C147-8F49-49823F6EB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8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90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09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81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AE14-4AB8-B846-8600-9439F1A948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74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35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524A12-B4DD-2145-BA1A-0A1DA858E2D6}" type="slidenum">
              <a:rPr lang="en-GB" sz="1200"/>
              <a:pPr/>
              <a:t>30</a:t>
            </a:fld>
            <a:endParaRPr lang="en-GB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9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2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3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2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54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21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sz="12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97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7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17/09/17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7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17/09/17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2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17/09/17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9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17/09/17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17/09/17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17/09/17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3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17/09/17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9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17/09/17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7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17/09/17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17/09/17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17/09/17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9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G.png"/>
          <p:cNvPicPr>
            <a:picLocks noChangeAspect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4526"/>
            <a:ext cx="8521368" cy="579871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5875"/>
            <a:ext cx="9144000" cy="6858000"/>
          </a:xfrm>
          <a:prstGeom prst="rect">
            <a:avLst/>
          </a:prstGeom>
          <a:gradFill>
            <a:gsLst>
              <a:gs pos="75000">
                <a:schemeClr val="bg1">
                  <a:alpha val="78000"/>
                </a:schemeClr>
              </a:gs>
              <a:gs pos="0">
                <a:schemeClr val="tx2">
                  <a:lumMod val="40000"/>
                  <a:lumOff val="60000"/>
                  <a:alpha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2E490-3FEF-7F42-A146-FA067B336EAE}" type="datetimeFigureOut">
              <a:rPr lang="en-US" smtClean="0"/>
              <a:t>17/09/17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8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40.png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Microsoft_Excel_97_-_2004_Worksheet2.xls"/><Relationship Id="rId9" Type="http://schemas.openxmlformats.org/officeDocument/2006/relationships/image" Target="../media/image4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microsoft.com/office/2007/relationships/hdphoto" Target="../media/hdphoto1.wdp"/><Relationship Id="rId7" Type="http://schemas.openxmlformats.org/officeDocument/2006/relationships/image" Target="../media/image14.png"/><Relationship Id="rId8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5678" y="301890"/>
            <a:ext cx="6506965" cy="6281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13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384743" y="1177795"/>
            <a:ext cx="4302057" cy="52825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Biosecurity Handbook updated</a:t>
            </a:r>
          </a:p>
          <a:p>
            <a:endParaRPr lang="en-US" sz="2000" dirty="0" smtClean="0"/>
          </a:p>
          <a:p>
            <a:r>
              <a:rPr lang="en-US" sz="2000" dirty="0" smtClean="0"/>
              <a:t>Annual biosecurity review:</a:t>
            </a:r>
            <a:endParaRPr lang="en-US" sz="2000" dirty="0"/>
          </a:p>
          <a:p>
            <a:pPr lvl="1"/>
            <a:r>
              <a:rPr lang="en-GB" sz="1600" dirty="0"/>
              <a:t>213 biosecurity </a:t>
            </a:r>
            <a:r>
              <a:rPr lang="en-GB" sz="1600" dirty="0" smtClean="0"/>
              <a:t>inspections on cargo/baggage</a:t>
            </a:r>
          </a:p>
          <a:p>
            <a:pPr lvl="1"/>
            <a:r>
              <a:rPr lang="en-GB" sz="1600" dirty="0" smtClean="0"/>
              <a:t>926 individual items checked</a:t>
            </a:r>
          </a:p>
          <a:p>
            <a:pPr lvl="1"/>
            <a:r>
              <a:rPr lang="en-GB" sz="1600" dirty="0" smtClean="0"/>
              <a:t>24 infringements (biosecurity policies not followed) i.e. 2.5% cargo needing remedial action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Deploying:</a:t>
            </a:r>
          </a:p>
          <a:p>
            <a:pPr lvl="1"/>
            <a:r>
              <a:rPr lang="en-US" sz="1600" dirty="0" smtClean="0"/>
              <a:t>42 rodent monitoring stations</a:t>
            </a:r>
          </a:p>
          <a:p>
            <a:pPr lvl="1"/>
            <a:r>
              <a:rPr lang="en-US" sz="1600" dirty="0" smtClean="0"/>
              <a:t>82 mice/invertebrate traps</a:t>
            </a:r>
          </a:p>
          <a:p>
            <a:pPr lvl="1"/>
            <a:r>
              <a:rPr lang="en-US" sz="1600" dirty="0" smtClean="0"/>
              <a:t>96 stations added to complement on vessels</a:t>
            </a:r>
          </a:p>
          <a:p>
            <a:pPr lvl="1"/>
            <a:r>
              <a:rPr lang="en-US" sz="1600" dirty="0"/>
              <a:t>a</a:t>
            </a:r>
            <a:r>
              <a:rPr lang="en-US" sz="1600" dirty="0" smtClean="0"/>
              <a:t>nnual weed management team – 2.3ha weeds treated; 3 new species discovered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dirty="0" smtClean="0"/>
              <a:t>Supporting SGHT in 2017/2018 monitoring project (c.</a:t>
            </a:r>
            <a:r>
              <a:rPr lang="en-GB" sz="2000" dirty="0"/>
              <a:t> </a:t>
            </a:r>
            <a:r>
              <a:rPr lang="en-GB" sz="2000" dirty="0" smtClean="0"/>
              <a:t>£80k excluding vessel charter time)</a:t>
            </a:r>
          </a:p>
          <a:p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3020" y="237651"/>
            <a:ext cx="8229600" cy="1143000"/>
          </a:xfrm>
        </p:spPr>
        <p:txBody>
          <a:bodyPr>
            <a:noAutofit/>
          </a:bodyPr>
          <a:lstStyle/>
          <a:p>
            <a:pPr marL="342900" indent="-342900" algn="l">
              <a:buFont typeface="Wingdings" charset="2"/>
              <a:buChar char="Ø"/>
            </a:pPr>
            <a:r>
              <a:rPr lang="en-US" sz="3200" b="1" dirty="0" smtClean="0"/>
              <a:t>Biosecurity </a:t>
            </a:r>
            <a:r>
              <a:rPr lang="en-US" sz="3200" b="1" dirty="0"/>
              <a:t>and </a:t>
            </a:r>
            <a:r>
              <a:rPr lang="en-US" sz="3200" b="1" dirty="0" err="1" smtClean="0"/>
              <a:t>invasives</a:t>
            </a:r>
            <a:r>
              <a:rPr lang="en-US" sz="3200" b="1" dirty="0" smtClean="0"/>
              <a:t> management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10" y="1084953"/>
            <a:ext cx="3752570" cy="525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90" y="1115489"/>
            <a:ext cx="4215749" cy="4953456"/>
          </a:xfrm>
        </p:spPr>
        <p:txBody>
          <a:bodyPr>
            <a:noAutofit/>
          </a:bodyPr>
          <a:lstStyle/>
          <a:p>
            <a:endParaRPr lang="en-US" sz="800" dirty="0" smtClean="0"/>
          </a:p>
          <a:p>
            <a:pPr lvl="0"/>
            <a:r>
              <a:rPr lang="en-US" sz="2000" i="1" dirty="0" smtClean="0"/>
              <a:t>Field Guide to the Introduced Flora of South Georgia</a:t>
            </a:r>
          </a:p>
          <a:p>
            <a:pPr lvl="1"/>
            <a:r>
              <a:rPr lang="en-US" sz="1600" dirty="0"/>
              <a:t>p</a:t>
            </a:r>
            <a:r>
              <a:rPr lang="en-US" sz="1600" dirty="0" smtClean="0"/>
              <a:t>ublished August 2017</a:t>
            </a:r>
          </a:p>
          <a:p>
            <a:pPr marL="0" lvl="0" indent="0">
              <a:buNone/>
            </a:pPr>
            <a:endParaRPr lang="en-US" sz="1000" dirty="0" smtClean="0"/>
          </a:p>
          <a:p>
            <a:pPr lvl="0"/>
            <a:r>
              <a:rPr lang="en-US" sz="2000" dirty="0" smtClean="0"/>
              <a:t>trial rodent </a:t>
            </a:r>
            <a:r>
              <a:rPr lang="en-US" sz="2000" dirty="0"/>
              <a:t>detector </a:t>
            </a:r>
            <a:r>
              <a:rPr lang="en-US" sz="2000" dirty="0" smtClean="0"/>
              <a:t>dog</a:t>
            </a:r>
          </a:p>
          <a:p>
            <a:pPr lvl="1"/>
            <a:r>
              <a:rPr lang="en-US" sz="1600" dirty="0"/>
              <a:t>c</a:t>
            </a:r>
            <a:r>
              <a:rPr lang="en-US" sz="1600" dirty="0" smtClean="0"/>
              <a:t>ontract negotiations underway</a:t>
            </a:r>
          </a:p>
          <a:p>
            <a:pPr lvl="1"/>
            <a:r>
              <a:rPr lang="en-US" sz="1600" dirty="0"/>
              <a:t>u</a:t>
            </a:r>
            <a:r>
              <a:rPr lang="en-US" sz="1600" dirty="0" smtClean="0"/>
              <a:t>pstream biosecurity</a:t>
            </a:r>
          </a:p>
          <a:p>
            <a:pPr marL="0" lvl="0" indent="0">
              <a:buNone/>
            </a:pPr>
            <a:endParaRPr lang="en-US" sz="1000" dirty="0" smtClean="0"/>
          </a:p>
          <a:p>
            <a:pPr lvl="0"/>
            <a:r>
              <a:rPr lang="en-US" sz="2000" dirty="0" smtClean="0"/>
              <a:t>dedicated BI biosecurity facility</a:t>
            </a:r>
          </a:p>
          <a:p>
            <a:pPr lvl="1"/>
            <a:r>
              <a:rPr lang="en-US" sz="1600" dirty="0" smtClean="0"/>
              <a:t>part of re-development funded by NERC</a:t>
            </a:r>
          </a:p>
          <a:p>
            <a:pPr marL="457200" lvl="1" indent="0">
              <a:buNone/>
            </a:pPr>
            <a:endParaRPr lang="en-GB" sz="1000" dirty="0"/>
          </a:p>
          <a:p>
            <a:pPr lvl="0"/>
            <a:r>
              <a:rPr lang="en-US" sz="2000" dirty="0" smtClean="0"/>
              <a:t>enhanced </a:t>
            </a:r>
            <a:r>
              <a:rPr lang="en-US" sz="2000" dirty="0"/>
              <a:t>biosecurity </a:t>
            </a:r>
            <a:r>
              <a:rPr lang="en-US" sz="2000" dirty="0" smtClean="0"/>
              <a:t>facility at KEP</a:t>
            </a:r>
          </a:p>
          <a:p>
            <a:pPr lvl="1"/>
            <a:r>
              <a:rPr lang="en-US" sz="1600" dirty="0" smtClean="0"/>
              <a:t>part of re-development of wharf</a:t>
            </a:r>
          </a:p>
          <a:p>
            <a:pPr lvl="1"/>
            <a:endParaRPr lang="en-US" sz="1400" dirty="0"/>
          </a:p>
          <a:p>
            <a:pPr lvl="0"/>
            <a:r>
              <a:rPr lang="en-US" sz="2000" dirty="0"/>
              <a:t>c</a:t>
            </a:r>
            <a:r>
              <a:rPr lang="en-US" sz="2000" dirty="0" smtClean="0"/>
              <a:t>ollaborations</a:t>
            </a:r>
          </a:p>
          <a:p>
            <a:pPr lvl="1"/>
            <a:r>
              <a:rPr lang="en-US" sz="1600" dirty="0" smtClean="0"/>
              <a:t>GB Non-native Species Secretariat</a:t>
            </a:r>
          </a:p>
          <a:p>
            <a:pPr lvl="1"/>
            <a:r>
              <a:rPr lang="en-US" sz="1600" dirty="0" smtClean="0"/>
              <a:t>Falkland Islands </a:t>
            </a:r>
          </a:p>
          <a:p>
            <a:pPr lvl="0"/>
            <a:endParaRPr lang="en-US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3020" y="126690"/>
            <a:ext cx="8229600" cy="1143000"/>
          </a:xfrm>
        </p:spPr>
        <p:txBody>
          <a:bodyPr>
            <a:noAutofit/>
          </a:bodyPr>
          <a:lstStyle/>
          <a:p>
            <a:pPr marL="342900" indent="-342900" algn="l">
              <a:buFont typeface="Wingdings" charset="2"/>
              <a:buChar char="Ø"/>
            </a:pPr>
            <a:r>
              <a:rPr lang="en-US" sz="3200" b="1" dirty="0" smtClean="0">
                <a:latin typeface="+mn-lt"/>
              </a:rPr>
              <a:t>Developments in biosecurity and </a:t>
            </a:r>
            <a:r>
              <a:rPr lang="en-US" sz="3200" b="1" dirty="0" err="1" smtClean="0">
                <a:latin typeface="+mn-lt"/>
              </a:rPr>
              <a:t>invasives</a:t>
            </a:r>
            <a:endParaRPr lang="en-US" sz="3200" b="1" dirty="0"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824000" y="2520000"/>
            <a:ext cx="4046400" cy="260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15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FISHERIES</a:t>
            </a:r>
          </a:p>
          <a:p>
            <a:pPr marL="0" indent="0" algn="ctr">
              <a:buNone/>
            </a:pPr>
            <a:r>
              <a:rPr lang="en-US" sz="2600" b="1" i="1" dirty="0" smtClean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2600" b="1" i="1" dirty="0">
                <a:solidFill>
                  <a:schemeClr val="bg1">
                    <a:lumMod val="50000"/>
                  </a:schemeClr>
                </a:solidFill>
              </a:rPr>
              <a:t>manage SGSSI fisheries to the highest international standards of operation, stewardship and sustainability 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4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8245"/>
            <a:ext cx="8229600" cy="1143000"/>
          </a:xfrm>
        </p:spPr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Overview of Season - Toothfish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90" y="996079"/>
            <a:ext cx="8229600" cy="482320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GB" sz="2000" b="1" dirty="0" smtClean="0"/>
              <a:t>South Georgia Toothfish Fishery</a:t>
            </a:r>
          </a:p>
          <a:p>
            <a:pPr lvl="1" indent="-248400">
              <a:spcBef>
                <a:spcPts val="0"/>
              </a:spcBef>
            </a:pPr>
            <a:r>
              <a:rPr lang="en-US" sz="1600" dirty="0"/>
              <a:t>6 </a:t>
            </a:r>
            <a:r>
              <a:rPr lang="en-US" sz="1600" dirty="0" smtClean="0"/>
              <a:t>vessels, 2,200 </a:t>
            </a:r>
            <a:r>
              <a:rPr lang="en-US" sz="1600" dirty="0" err="1" smtClean="0"/>
              <a:t>tonne</a:t>
            </a:r>
            <a:r>
              <a:rPr lang="en-US" sz="1600" dirty="0" smtClean="0"/>
              <a:t> quota</a:t>
            </a:r>
          </a:p>
          <a:p>
            <a:pPr lvl="1" indent="-248400">
              <a:spcBef>
                <a:spcPts val="0"/>
              </a:spcBef>
            </a:pPr>
            <a:r>
              <a:rPr lang="en-US" sz="1600" dirty="0"/>
              <a:t>p</a:t>
            </a:r>
            <a:r>
              <a:rPr lang="en-US" sz="1600" dirty="0" smtClean="0"/>
              <a:t>recautionary – target of 55% virgin biomass in the 35 year stock projection</a:t>
            </a:r>
          </a:p>
          <a:p>
            <a:pPr lvl="1" indent="-248400">
              <a:spcBef>
                <a:spcPts val="0"/>
              </a:spcBef>
            </a:pPr>
            <a:r>
              <a:rPr lang="en-US" sz="1600" dirty="0"/>
              <a:t>v</a:t>
            </a:r>
            <a:r>
              <a:rPr lang="en-US" sz="1600" dirty="0" smtClean="0"/>
              <a:t>essel science improves stock assessment and sustainability, including tagging c. 3,500 fish, temperature loggers, bird/mammal observations</a:t>
            </a:r>
          </a:p>
          <a:p>
            <a:pPr lvl="1" indent="-248400">
              <a:spcBef>
                <a:spcPts val="0"/>
              </a:spcBef>
            </a:pPr>
            <a:r>
              <a:rPr lang="en-US" sz="1600" dirty="0"/>
              <a:t>w</a:t>
            </a:r>
            <a:r>
              <a:rPr lang="en-US" sz="1600" dirty="0" smtClean="0"/>
              <a:t>hale depredation higher 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000" dirty="0" smtClean="0"/>
          </a:p>
          <a:p>
            <a:pPr marL="0" indent="0">
              <a:lnSpc>
                <a:spcPct val="70000"/>
              </a:lnSpc>
              <a:buNone/>
            </a:pPr>
            <a:endParaRPr lang="en-GB" sz="2000" dirty="0" smtClean="0"/>
          </a:p>
          <a:p>
            <a:pPr marL="0" indent="0">
              <a:lnSpc>
                <a:spcPct val="70000"/>
              </a:lnSpc>
              <a:buNone/>
            </a:pPr>
            <a:endParaRPr lang="en-GB" sz="2000" dirty="0"/>
          </a:p>
          <a:p>
            <a:pPr marL="0" indent="0">
              <a:lnSpc>
                <a:spcPct val="70000"/>
              </a:lnSpc>
              <a:buNone/>
            </a:pPr>
            <a:endParaRPr lang="en-GB" sz="2000" dirty="0" smtClean="0"/>
          </a:p>
          <a:p>
            <a:pPr marL="0" indent="0">
              <a:lnSpc>
                <a:spcPct val="70000"/>
              </a:lnSpc>
              <a:buNone/>
            </a:pPr>
            <a:endParaRPr lang="en-GB" sz="2000" dirty="0" smtClean="0"/>
          </a:p>
          <a:p>
            <a:pPr marL="514350" indent="-514350">
              <a:lnSpc>
                <a:spcPct val="70000"/>
              </a:lnSpc>
              <a:buAutoNum type="arabicPeriod"/>
            </a:pPr>
            <a:endParaRPr lang="en-GB" sz="2000" dirty="0"/>
          </a:p>
          <a:p>
            <a:pPr marL="514350" indent="-514350">
              <a:lnSpc>
                <a:spcPct val="70000"/>
              </a:lnSpc>
              <a:buAutoNum type="arabicPeriod"/>
            </a:pPr>
            <a:endParaRPr lang="en-GB" sz="2000" dirty="0" smtClean="0"/>
          </a:p>
          <a:p>
            <a:pPr marL="514350" indent="-514350">
              <a:lnSpc>
                <a:spcPct val="70000"/>
              </a:lnSpc>
              <a:buAutoNum type="arabicPeriod"/>
            </a:pPr>
            <a:endParaRPr lang="en-GB" sz="2000" dirty="0"/>
          </a:p>
          <a:p>
            <a:pPr>
              <a:lnSpc>
                <a:spcPct val="70000"/>
              </a:lnSpc>
            </a:pPr>
            <a:r>
              <a:rPr lang="en-GB" sz="2000" b="1" dirty="0" smtClean="0"/>
              <a:t>South Sandwich Islands Toothfish Fishery</a:t>
            </a:r>
          </a:p>
          <a:p>
            <a:pPr lvl="1">
              <a:lnSpc>
                <a:spcPct val="70000"/>
              </a:lnSpc>
            </a:pPr>
            <a:r>
              <a:rPr lang="en-GB" sz="1600" dirty="0" smtClean="0"/>
              <a:t>2 vessels, 78 tonnes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f</a:t>
            </a:r>
            <a:r>
              <a:rPr lang="en-GB" sz="1600" dirty="0" smtClean="0"/>
              <a:t>inding out more about the stock and geographic spread</a:t>
            </a:r>
          </a:p>
          <a:p>
            <a:pPr marL="514350" indent="-514350">
              <a:lnSpc>
                <a:spcPct val="70000"/>
              </a:lnSpc>
              <a:buAutoNum type="arabicPeriod"/>
            </a:pPr>
            <a:endParaRPr lang="en-GB" sz="2000" dirty="0"/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endParaRPr lang="en-GB" sz="2000" dirty="0" smtClean="0">
              <a:solidFill>
                <a:srgbClr val="1F497D"/>
              </a:solidFill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653134"/>
              </p:ext>
            </p:extLst>
          </p:nvPr>
        </p:nvGraphicFramePr>
        <p:xfrm>
          <a:off x="494190" y="2674387"/>
          <a:ext cx="4082870" cy="257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632774"/>
              </p:ext>
            </p:extLst>
          </p:nvPr>
        </p:nvGraphicFramePr>
        <p:xfrm>
          <a:off x="4641403" y="2674691"/>
          <a:ext cx="4082388" cy="257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542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87"/>
            <a:ext cx="8229600" cy="1143000"/>
          </a:xfrm>
        </p:spPr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Overview of Season – </a:t>
            </a:r>
            <a:r>
              <a:rPr lang="en-US" sz="3200" b="1" dirty="0" err="1" smtClean="0"/>
              <a:t>Icefish</a:t>
            </a:r>
            <a:r>
              <a:rPr lang="en-US" sz="3200" b="1" dirty="0" smtClean="0"/>
              <a:t> and Krill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756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Icefish</a:t>
            </a:r>
            <a:r>
              <a:rPr lang="en-US" sz="2000" b="1" dirty="0" smtClean="0"/>
              <a:t> Fishery</a:t>
            </a:r>
          </a:p>
          <a:p>
            <a:pPr lvl="1"/>
            <a:r>
              <a:rPr lang="en-US" sz="1600" dirty="0" smtClean="0"/>
              <a:t>2 vessels, 2,074 </a:t>
            </a:r>
            <a:r>
              <a:rPr lang="en-US" sz="1600" dirty="0" err="1" smtClean="0"/>
              <a:t>tonne</a:t>
            </a:r>
            <a:r>
              <a:rPr lang="en-US" sz="1600" dirty="0" smtClean="0"/>
              <a:t> quota</a:t>
            </a:r>
          </a:p>
          <a:p>
            <a:pPr lvl="1"/>
            <a:r>
              <a:rPr lang="en-US" sz="1600" dirty="0" smtClean="0"/>
              <a:t>b</a:t>
            </a:r>
            <a:r>
              <a:rPr lang="en-GB" sz="1600" dirty="0" err="1" smtClean="0"/>
              <a:t>iennial</a:t>
            </a:r>
            <a:r>
              <a:rPr lang="en-GB" sz="1600" dirty="0" smtClean="0"/>
              <a:t> </a:t>
            </a:r>
            <a:r>
              <a:rPr lang="en-GB" sz="1600" dirty="0" err="1" smtClean="0"/>
              <a:t>groundfish</a:t>
            </a:r>
            <a:r>
              <a:rPr lang="en-GB" sz="1600" dirty="0" smtClean="0"/>
              <a:t> survey:</a:t>
            </a:r>
          </a:p>
          <a:p>
            <a:pPr lvl="2"/>
            <a:r>
              <a:rPr lang="en-GB" sz="1600" dirty="0" smtClean="0"/>
              <a:t>conducted </a:t>
            </a:r>
            <a:r>
              <a:rPr lang="en-GB" sz="1600" dirty="0"/>
              <a:t>72 research trawls, 1,382 </a:t>
            </a:r>
            <a:r>
              <a:rPr lang="en-GB" sz="1600" dirty="0" err="1"/>
              <a:t>icefish</a:t>
            </a:r>
            <a:r>
              <a:rPr lang="en-GB" sz="1600" dirty="0"/>
              <a:t> stomachs analysed</a:t>
            </a:r>
          </a:p>
          <a:p>
            <a:pPr lvl="2"/>
            <a:r>
              <a:rPr lang="en-GB" sz="1600" dirty="0"/>
              <a:t>e</a:t>
            </a:r>
            <a:r>
              <a:rPr lang="en-GB" sz="1600" dirty="0" smtClean="0"/>
              <a:t>stimates </a:t>
            </a:r>
            <a:r>
              <a:rPr lang="en-GB" sz="1600" dirty="0" err="1" smtClean="0"/>
              <a:t>icefish</a:t>
            </a:r>
            <a:r>
              <a:rPr lang="en-GB" sz="1600" dirty="0" smtClean="0"/>
              <a:t> </a:t>
            </a:r>
            <a:r>
              <a:rPr lang="en-GB" sz="1600" dirty="0"/>
              <a:t>biomass </a:t>
            </a:r>
            <a:r>
              <a:rPr lang="en-GB" sz="1600" dirty="0" smtClean="0"/>
              <a:t>at </a:t>
            </a:r>
            <a:r>
              <a:rPr lang="en-GB" sz="1600" dirty="0"/>
              <a:t>90,912 </a:t>
            </a:r>
            <a:r>
              <a:rPr lang="en-GB" sz="1600" dirty="0" smtClean="0"/>
              <a:t>tonnes</a:t>
            </a:r>
          </a:p>
          <a:p>
            <a:pPr lvl="2"/>
            <a:r>
              <a:rPr lang="en-GB" sz="1600" dirty="0" smtClean="0"/>
              <a:t>provides information on recruitment into the toothfish fishery and abundance of non-target species, and camera images of substrate and habitat type</a:t>
            </a:r>
          </a:p>
          <a:p>
            <a:r>
              <a:rPr lang="en-GB" sz="2000" b="1" dirty="0" smtClean="0"/>
              <a:t>Krill fishery</a:t>
            </a:r>
          </a:p>
          <a:p>
            <a:pPr lvl="1"/>
            <a:r>
              <a:rPr lang="en-US" sz="1600" dirty="0" smtClean="0"/>
              <a:t>6 vessels, comparatively </a:t>
            </a:r>
            <a:r>
              <a:rPr lang="en-US" sz="1600" dirty="0"/>
              <a:t>late start to the </a:t>
            </a:r>
            <a:r>
              <a:rPr lang="en-US" sz="1600" dirty="0" smtClean="0"/>
              <a:t>season (30 June) and variable daily catches</a:t>
            </a:r>
          </a:p>
          <a:p>
            <a:pPr lvl="1"/>
            <a:r>
              <a:rPr lang="en-US" sz="1600" dirty="0" smtClean="0"/>
              <a:t>international observer requirement and minimum workstation requirements</a:t>
            </a:r>
            <a:endParaRPr lang="en-US" sz="1600" dirty="0"/>
          </a:p>
        </p:txBody>
      </p:sp>
      <p:pic>
        <p:nvPicPr>
          <p:cNvPr id="4" name="Picture 3" descr="kril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722" y="4197698"/>
            <a:ext cx="5973856" cy="2468319"/>
          </a:xfrm>
          <a:prstGeom prst="rect">
            <a:avLst/>
          </a:prstGeom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p14="http://schemas.microsoft.com/office/powerpoint/2010/main" val="145328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Overview of Season – Research Fishing in 48.2/48.4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other </a:t>
            </a:r>
            <a:r>
              <a:rPr lang="en-GB" sz="2400" dirty="0"/>
              <a:t>CCAMLR Members </a:t>
            </a:r>
            <a:r>
              <a:rPr lang="en-GB" sz="2400" dirty="0" smtClean="0"/>
              <a:t>looking at potential for commercial </a:t>
            </a:r>
            <a:r>
              <a:rPr lang="en-GB" sz="2400" dirty="0"/>
              <a:t>fishery on Antarctic </a:t>
            </a:r>
            <a:r>
              <a:rPr lang="en-GB" sz="2400" dirty="0" smtClean="0"/>
              <a:t>toothfish;</a:t>
            </a:r>
          </a:p>
          <a:p>
            <a:r>
              <a:rPr lang="en-GB" sz="2400" dirty="0" smtClean="0"/>
              <a:t>UK-led controlled scientific survey:</a:t>
            </a:r>
          </a:p>
          <a:p>
            <a:endParaRPr lang="en-GB" sz="2400" dirty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4" name="Picture 3" descr="Area48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855" y="2863449"/>
            <a:ext cx="4380836" cy="3147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6089" y="2871840"/>
            <a:ext cx="34769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1F497D"/>
                </a:solidFill>
              </a:rPr>
              <a:t>collect </a:t>
            </a:r>
            <a:r>
              <a:rPr lang="en-GB" dirty="0">
                <a:solidFill>
                  <a:srgbClr val="1F497D"/>
                </a:solidFill>
              </a:rPr>
              <a:t>information on toothfish population and movement of fish</a:t>
            </a:r>
            <a:r>
              <a:rPr lang="en-GB" dirty="0" smtClean="0">
                <a:solidFill>
                  <a:srgbClr val="1F497D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1F497D"/>
                </a:solidFill>
              </a:rPr>
              <a:t>b</a:t>
            </a:r>
            <a:r>
              <a:rPr lang="en-US" dirty="0" err="1" smtClean="0">
                <a:solidFill>
                  <a:srgbClr val="1F497D"/>
                </a:solidFill>
              </a:rPr>
              <a:t>etter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understand ecology of the </a:t>
            </a:r>
            <a:r>
              <a:rPr lang="en-US" dirty="0" smtClean="0">
                <a:solidFill>
                  <a:srgbClr val="1F497D"/>
                </a:solidFill>
              </a:rPr>
              <a:t>region;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1F497D"/>
                </a:solidFill>
              </a:rPr>
              <a:t>o</a:t>
            </a:r>
            <a:r>
              <a:rPr lang="en-US" dirty="0" smtClean="0">
                <a:solidFill>
                  <a:srgbClr val="1F497D"/>
                </a:solidFill>
              </a:rPr>
              <a:t>perate over 3 years ending 2019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1F497D"/>
                </a:solidFill>
              </a:rPr>
              <a:t>r</a:t>
            </a:r>
            <a:r>
              <a:rPr lang="en-US" dirty="0" smtClean="0">
                <a:solidFill>
                  <a:srgbClr val="1F497D"/>
                </a:solidFill>
              </a:rPr>
              <a:t>esults contribute to conservation and management objectives of SGSSI MZ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11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Overview of Season: Fisheries Patrolling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90" y="1193349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fishery patrol vessel </a:t>
            </a:r>
            <a:r>
              <a:rPr lang="en-US" sz="2400" i="1" dirty="0" smtClean="0"/>
              <a:t>Pharos SG </a:t>
            </a:r>
          </a:p>
          <a:p>
            <a:pPr lvl="1"/>
            <a:r>
              <a:rPr lang="en-US" sz="2000" dirty="0" smtClean="0"/>
              <a:t>deployed &gt;200 days so far this year</a:t>
            </a:r>
          </a:p>
          <a:p>
            <a:pPr lvl="1"/>
            <a:r>
              <a:rPr lang="en-US" sz="2000" dirty="0" smtClean="0"/>
              <a:t>at-sea inspections on licensed vessels across fisheries</a:t>
            </a:r>
          </a:p>
          <a:p>
            <a:r>
              <a:rPr lang="en-US" sz="2400" dirty="0" smtClean="0"/>
              <a:t>regular maritime patrol flights of SG and SSI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perational </a:t>
            </a:r>
            <a:r>
              <a:rPr lang="en-US" sz="2000" dirty="0"/>
              <a:t>focus on areas vulnerable to IUU and fishing </a:t>
            </a:r>
            <a:r>
              <a:rPr lang="en-US" sz="2000" dirty="0" smtClean="0"/>
              <a:t>grounds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atellite surveillance trial</a:t>
            </a:r>
          </a:p>
          <a:p>
            <a:r>
              <a:rPr lang="en-US" sz="2400" dirty="0" smtClean="0"/>
              <a:t>visits by HMS Clyde, HMS Portland and HMS Enterprise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09805" y="51288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855" y="4413987"/>
            <a:ext cx="3990206" cy="2193066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407436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29"/>
            <a:ext cx="8229600" cy="1143000"/>
          </a:xfrm>
        </p:spPr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Developments in fishery management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60" y="971427"/>
            <a:ext cx="8229600" cy="5082106"/>
          </a:xfrm>
        </p:spPr>
        <p:txBody>
          <a:bodyPr>
            <a:no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onsultation on changes to the management of the </a:t>
            </a:r>
            <a:r>
              <a:rPr lang="en-US" sz="2000" u="sng" dirty="0" smtClean="0"/>
              <a:t>toothfish</a:t>
            </a:r>
            <a:r>
              <a:rPr lang="en-US" sz="2000" dirty="0" smtClean="0"/>
              <a:t> fishery</a:t>
            </a:r>
          </a:p>
          <a:p>
            <a:pPr lvl="1"/>
            <a:r>
              <a:rPr lang="en-GB" sz="1600" dirty="0"/>
              <a:t>proposal to extend the toothfish licensing period from 2 to 4 years </a:t>
            </a:r>
            <a:endParaRPr lang="en-GB" sz="1600" dirty="0" smtClean="0"/>
          </a:p>
          <a:p>
            <a:pPr lvl="1"/>
            <a:r>
              <a:rPr lang="en-GB" sz="1600" dirty="0"/>
              <a:t>s</a:t>
            </a:r>
            <a:r>
              <a:rPr lang="en-GB" sz="1600" dirty="0" smtClean="0"/>
              <a:t>tronger focus on welfare and safety, compliance and raising fishery standards (science and innovation)</a:t>
            </a:r>
          </a:p>
          <a:p>
            <a:pPr lvl="1"/>
            <a:r>
              <a:rPr lang="en-GB" sz="1600" dirty="0" smtClean="0"/>
              <a:t>potential to extend to the </a:t>
            </a:r>
            <a:r>
              <a:rPr lang="en-GB" sz="1600" u="sng" dirty="0" err="1" smtClean="0"/>
              <a:t>icefish</a:t>
            </a:r>
            <a:r>
              <a:rPr lang="en-GB" sz="1600" dirty="0" smtClean="0"/>
              <a:t> fishery in due course  </a:t>
            </a:r>
            <a:endParaRPr lang="en-US" sz="1600" dirty="0" smtClean="0"/>
          </a:p>
          <a:p>
            <a:endParaRPr lang="en-US" sz="1000" dirty="0" smtClean="0"/>
          </a:p>
          <a:p>
            <a:r>
              <a:rPr lang="en-US" sz="2000" dirty="0" smtClean="0"/>
              <a:t>further enhance operational standards in the </a:t>
            </a:r>
            <a:r>
              <a:rPr lang="en-US" sz="2000" u="sng" dirty="0" smtClean="0"/>
              <a:t>krill</a:t>
            </a:r>
            <a:r>
              <a:rPr lang="en-US" sz="2000" dirty="0" smtClean="0"/>
              <a:t> fishery – welfare and safety, sustainability (ARK)</a:t>
            </a:r>
          </a:p>
          <a:p>
            <a:endParaRPr lang="en-US" sz="1000" dirty="0" smtClean="0"/>
          </a:p>
        </p:txBody>
      </p:sp>
      <p:pic>
        <p:nvPicPr>
          <p:cNvPr id="5" name="Picture 4" descr="front page2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403" y="3685717"/>
            <a:ext cx="2146914" cy="3038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191926"/>
            <a:ext cx="6421204" cy="5082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/>
          </a:p>
          <a:p>
            <a:r>
              <a:rPr lang="en-US" sz="2000" dirty="0"/>
              <a:t>use of heavy fuel oil and bunkering</a:t>
            </a:r>
          </a:p>
          <a:p>
            <a:pPr lvl="1"/>
            <a:r>
              <a:rPr lang="en-US" sz="1600" dirty="0" smtClean="0"/>
              <a:t>restrictions </a:t>
            </a:r>
            <a:r>
              <a:rPr lang="en-US" sz="1600" dirty="0"/>
              <a:t>already apply S of 60; same ecosystem and limited response capacity</a:t>
            </a:r>
          </a:p>
          <a:p>
            <a:pPr lvl="1"/>
            <a:r>
              <a:rPr lang="en-US" sz="1600" dirty="0"/>
              <a:t>c. 20% of fishery/support vessels affected (cruise vessels already compliant)</a:t>
            </a:r>
            <a:endParaRPr lang="en-US" sz="1050" dirty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 smtClean="0"/>
              <a:t>MSC re-certification of the toothfish fishery</a:t>
            </a:r>
          </a:p>
          <a:p>
            <a:pPr lvl="1"/>
            <a:r>
              <a:rPr lang="en-US" sz="1600" dirty="0" smtClean="0"/>
              <a:t>public comment draft report due for publication in May 2018</a:t>
            </a:r>
          </a:p>
          <a:p>
            <a:pPr lvl="1"/>
            <a:r>
              <a:rPr lang="en-US" sz="1600" dirty="0" smtClean="0"/>
              <a:t>future focus likely on benthic interactions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4228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VISITOR MANAGEMENT</a:t>
            </a:r>
          </a:p>
          <a:p>
            <a:pPr marL="0" indent="0" algn="ctr">
              <a:buNone/>
            </a:pPr>
            <a:endParaRPr lang="en-US" sz="26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600" b="1" i="1" dirty="0" smtClean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2600" b="1" i="1" dirty="0">
                <a:solidFill>
                  <a:schemeClr val="bg1">
                    <a:lumMod val="50000"/>
                  </a:schemeClr>
                </a:solidFill>
              </a:rPr>
              <a:t>facilitate visits that are safe, responsible, environmentally-sensitive and contribute to sustainable management, creating future ambassadors for the Territory 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98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348"/>
            <a:ext cx="8229600" cy="1143000"/>
          </a:xfrm>
        </p:spPr>
        <p:txBody>
          <a:bodyPr>
            <a:noAutofit/>
          </a:bodyPr>
          <a:lstStyle/>
          <a:p>
            <a:pPr marL="457200" indent="-457200" algn="l">
              <a:buFont typeface="Wingdings" charset="2"/>
              <a:buChar char="Ø"/>
            </a:pPr>
            <a:r>
              <a:rPr lang="en-US" sz="2600" b="1" dirty="0" smtClean="0"/>
              <a:t> </a:t>
            </a:r>
            <a:r>
              <a:rPr lang="en-US" sz="3200" b="1" dirty="0" smtClean="0"/>
              <a:t>Annual tourism report </a:t>
            </a:r>
            <a:endParaRPr lang="en-US" sz="3200" b="1" dirty="0"/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054" y="1343134"/>
            <a:ext cx="7335170" cy="5189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9319" y="32178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2901" y="288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8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5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Government of South Georgia &amp; the South Sandwich Islands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sz="4000" b="1" dirty="0"/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24" y="2021940"/>
            <a:ext cx="1228964" cy="1969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475792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F497D"/>
                </a:solidFill>
              </a:rPr>
              <a:t>Annual Report of Progress – 2017</a:t>
            </a:r>
            <a:endParaRPr lang="en-US" sz="3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6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Medical review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493087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</a:t>
            </a:r>
            <a:r>
              <a:rPr lang="en-US" dirty="0" smtClean="0"/>
              <a:t>ompleted November 2016 following Coroner’s recommendations into fatality on South Georgia;</a:t>
            </a:r>
          </a:p>
          <a:p>
            <a:r>
              <a:rPr lang="en-US" dirty="0"/>
              <a:t>d</a:t>
            </a:r>
            <a:r>
              <a:rPr lang="en-US" dirty="0" smtClean="0"/>
              <a:t>eveloped in consultation with industry and following medical expert peer review process;</a:t>
            </a:r>
          </a:p>
          <a:p>
            <a:r>
              <a:rPr lang="en-US" dirty="0" smtClean="0"/>
              <a:t>guidelines to be adapted depending on nature of visit, passengers and vessel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452" y="979876"/>
            <a:ext cx="33782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19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</p:spPr>
        <p:txBody>
          <a:bodyPr>
            <a:noAutofit/>
          </a:bodyPr>
          <a:lstStyle/>
          <a:p>
            <a:pPr marL="342900" indent="-342900" algn="just">
              <a:buFont typeface="Wingdings" charset="2"/>
              <a:buChar char="Ø"/>
            </a:pPr>
            <a:r>
              <a:rPr lang="en-US" sz="2400" b="1" dirty="0" smtClean="0">
                <a:latin typeface="+mn-lt"/>
                <a:ea typeface="Lucida Grande"/>
                <a:cs typeface="Lucida Grande"/>
              </a:rPr>
              <a:t>Development of Terrestrial Protected Areas</a:t>
            </a:r>
            <a:endParaRPr lang="en-US" sz="2400" b="1" dirty="0">
              <a:latin typeface="+mn-lt"/>
            </a:endParaRPr>
          </a:p>
        </p:txBody>
      </p:sp>
      <p:pic>
        <p:nvPicPr>
          <p:cNvPr id="6" name="Picture 5" descr="FOR_Hans Hansson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6016" y="1417638"/>
            <a:ext cx="3291368" cy="2340419"/>
          </a:xfrm>
          <a:prstGeom prst="rect">
            <a:avLst/>
          </a:prstGeom>
        </p:spPr>
      </p:pic>
      <p:pic>
        <p:nvPicPr>
          <p:cNvPr id="7" name="Picture 6" descr="fortuna.jpeg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1200" y="4253502"/>
            <a:ext cx="3456471" cy="2330177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7114242" y="3881347"/>
            <a:ext cx="308241" cy="359825"/>
          </a:xfrm>
          <a:prstGeom prst="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16730" y="1272315"/>
            <a:ext cx="4572000" cy="4154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ontributing to commitments under the Convention on Biological Diversity;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responding to data needs and future threats e.g. climate change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stronger basis for visitor management policy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better </a:t>
            </a:r>
            <a:r>
              <a:rPr lang="en-US" sz="2400" dirty="0"/>
              <a:t>understand visitor use patterns and current footprint (cruise ship, yacht, BAS, GSGSSI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582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/>
              <a:t>HERITAGE</a:t>
            </a:r>
          </a:p>
          <a:p>
            <a:pPr marL="0" indent="0" algn="ctr">
              <a:buNone/>
            </a:pPr>
            <a:r>
              <a:rPr lang="en-US" sz="3100" b="1" i="1" dirty="0" smtClean="0">
                <a:solidFill>
                  <a:srgbClr val="7F7F7F"/>
                </a:solidFill>
              </a:rPr>
              <a:t>To </a:t>
            </a:r>
            <a:r>
              <a:rPr lang="en-US" sz="3100" b="1" i="1" dirty="0">
                <a:solidFill>
                  <a:srgbClr val="7F7F7F"/>
                </a:solidFill>
              </a:rPr>
              <a:t>preserve, where practicable, and bring to a wider international audience the heritage of South Georgia </a:t>
            </a:r>
            <a:endParaRPr lang="en-US" sz="3100" dirty="0">
              <a:solidFill>
                <a:srgbClr val="7F7F7F"/>
              </a:solidFill>
            </a:endParaRPr>
          </a:p>
          <a:p>
            <a:pPr marL="0" indent="0" algn="ctr">
              <a:buNone/>
            </a:pP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78000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613"/>
            <a:ext cx="8378550" cy="1143000"/>
          </a:xfrm>
        </p:spPr>
        <p:txBody>
          <a:bodyPr>
            <a:noAutofit/>
          </a:bodyPr>
          <a:lstStyle/>
          <a:p>
            <a:pPr marL="457200" indent="-457200" algn="l">
              <a:buFont typeface="Wingdings" charset="2"/>
              <a:buChar char="Ø"/>
            </a:pPr>
            <a:r>
              <a:rPr lang="en-US" sz="3200" b="1" dirty="0" smtClean="0"/>
              <a:t>Developing South Georgia’s heritage policy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709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 smtClean="0">
                <a:latin typeface="Calibri" charset="0"/>
              </a:rPr>
              <a:t>Cataloguing </a:t>
            </a:r>
            <a:r>
              <a:rPr lang="en-US" sz="2600" dirty="0">
                <a:latin typeface="Calibri" charset="0"/>
              </a:rPr>
              <a:t>sites, structures and key </a:t>
            </a:r>
            <a:r>
              <a:rPr lang="en-US" sz="2600" dirty="0" err="1">
                <a:latin typeface="Calibri" charset="0"/>
              </a:rPr>
              <a:t>artefacts</a:t>
            </a:r>
            <a:endParaRPr lang="en-US" sz="2600" dirty="0">
              <a:latin typeface="Calibri" charset="0"/>
            </a:endParaRPr>
          </a:p>
          <a:p>
            <a:pPr>
              <a:defRPr/>
            </a:pPr>
            <a:r>
              <a:rPr lang="en-GB" sz="2600" dirty="0"/>
              <a:t>H</a:t>
            </a:r>
            <a:r>
              <a:rPr lang="en-GB" sz="2600" dirty="0" smtClean="0"/>
              <a:t>eritage </a:t>
            </a:r>
            <a:r>
              <a:rPr lang="en-GB" sz="2600" dirty="0"/>
              <a:t>relevant to whaling and sealing, scientific expeditions and exploration </a:t>
            </a:r>
            <a:endParaRPr lang="en-GB" sz="2600" dirty="0" smtClean="0"/>
          </a:p>
          <a:p>
            <a:pPr>
              <a:defRPr/>
            </a:pPr>
            <a:r>
              <a:rPr lang="en-GB" sz="2600" dirty="0" smtClean="0"/>
              <a:t>Development of a draft heritage framework and strategy</a:t>
            </a:r>
          </a:p>
          <a:p>
            <a:pPr>
              <a:defRPr/>
            </a:pPr>
            <a:r>
              <a:rPr lang="en-GB" sz="2600" dirty="0" smtClean="0"/>
              <a:t>Categorisation to reflect </a:t>
            </a:r>
            <a:r>
              <a:rPr lang="en-GB" sz="2600" dirty="0"/>
              <a:t>the significance, location, suitability for conservation (or restoration) and long-term management considerations </a:t>
            </a:r>
            <a:endParaRPr lang="en-GB" sz="2600" dirty="0" smtClean="0"/>
          </a:p>
          <a:p>
            <a:pPr>
              <a:defRPr/>
            </a:pPr>
            <a:r>
              <a:rPr lang="en-US" sz="2600" dirty="0"/>
              <a:t>Policy on the release and movement of </a:t>
            </a:r>
            <a:r>
              <a:rPr lang="en-US" sz="2600" dirty="0" err="1" smtClean="0"/>
              <a:t>artefacts</a:t>
            </a:r>
            <a:endParaRPr lang="en-GB" sz="2600" dirty="0" smtClean="0"/>
          </a:p>
          <a:p>
            <a:pPr>
              <a:defRPr/>
            </a:pPr>
            <a:r>
              <a:rPr lang="en-GB" sz="2600" dirty="0" smtClean="0"/>
              <a:t>Conservation management plan</a:t>
            </a:r>
          </a:p>
          <a:p>
            <a:pPr>
              <a:defRPr/>
            </a:pPr>
            <a:endParaRPr lang="en-GB" dirty="0"/>
          </a:p>
          <a:p>
            <a:endParaRPr lang="en-US" dirty="0"/>
          </a:p>
        </p:txBody>
      </p:sp>
      <p:pic>
        <p:nvPicPr>
          <p:cNvPr id="4" name="Picture 4" descr="P10605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773" y="4721079"/>
            <a:ext cx="3160977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43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Works 2017 – 2018, incorporating...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2104" y="1245032"/>
            <a:ext cx="7567420" cy="54403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  <a:latin typeface="Calibri" charset="0"/>
              </a:rPr>
              <a:t>1. Main stores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Calibri" charset="0"/>
              </a:rPr>
              <a:t>main roof replacement</a:t>
            </a:r>
          </a:p>
          <a:p>
            <a:r>
              <a:rPr lang="en-US" sz="2000" dirty="0">
                <a:solidFill>
                  <a:schemeClr val="tx2"/>
                </a:solidFill>
                <a:latin typeface="Calibri" charset="0"/>
              </a:rPr>
              <a:t>r</a:t>
            </a:r>
            <a:r>
              <a:rPr lang="en-US" sz="2000" dirty="0" smtClean="0">
                <a:solidFill>
                  <a:schemeClr val="tx2"/>
                </a:solidFill>
                <a:latin typeface="Calibri" charset="0"/>
              </a:rPr>
              <a:t>e-painting </a:t>
            </a:r>
          </a:p>
          <a:p>
            <a:endParaRPr lang="en-US" sz="2000" dirty="0">
              <a:solidFill>
                <a:schemeClr val="tx2"/>
              </a:solidFill>
              <a:latin typeface="Calibri" charset="0"/>
            </a:endParaRPr>
          </a:p>
          <a:p>
            <a:endParaRPr lang="en-US" sz="2000" dirty="0" smtClean="0">
              <a:solidFill>
                <a:schemeClr val="tx2"/>
              </a:solidFill>
              <a:latin typeface="Calibri" charset="0"/>
            </a:endParaRPr>
          </a:p>
          <a:p>
            <a:endParaRPr lang="en-US" sz="2000" dirty="0">
              <a:solidFill>
                <a:schemeClr val="tx2"/>
              </a:solidFill>
              <a:latin typeface="Calibri" charset="0"/>
            </a:endParaRPr>
          </a:p>
          <a:p>
            <a:endParaRPr lang="en-US" sz="2000" dirty="0" smtClean="0">
              <a:solidFill>
                <a:schemeClr val="tx2"/>
              </a:solidFill>
              <a:latin typeface="Calibri" charset="0"/>
            </a:endParaRPr>
          </a:p>
          <a:p>
            <a:endParaRPr lang="en-US" sz="2000" dirty="0">
              <a:solidFill>
                <a:schemeClr val="tx2"/>
              </a:solidFill>
              <a:latin typeface="Calibri" charset="0"/>
            </a:endParaRPr>
          </a:p>
          <a:p>
            <a:endParaRPr lang="en-US" sz="2000" dirty="0" smtClean="0">
              <a:solidFill>
                <a:schemeClr val="tx2"/>
              </a:solidFill>
              <a:latin typeface="Calibri" charset="0"/>
            </a:endParaRPr>
          </a:p>
          <a:p>
            <a:endParaRPr lang="en-US" sz="2000" dirty="0">
              <a:solidFill>
                <a:schemeClr val="tx2"/>
              </a:solidFill>
              <a:latin typeface="Calibri" charset="0"/>
            </a:endParaRPr>
          </a:p>
          <a:p>
            <a:endParaRPr lang="en-US" sz="2000" dirty="0" smtClean="0">
              <a:solidFill>
                <a:schemeClr val="tx2"/>
              </a:solidFill>
              <a:latin typeface="Calibri" charset="0"/>
            </a:endParaRPr>
          </a:p>
          <a:p>
            <a:endParaRPr lang="en-US" sz="2000" dirty="0">
              <a:solidFill>
                <a:schemeClr val="tx2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  <a:latin typeface="Calibri" charset="0"/>
              </a:rPr>
              <a:t>3. Historic huts</a:t>
            </a:r>
          </a:p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  <a:latin typeface="Calibri" charset="0"/>
            </a:endParaRPr>
          </a:p>
          <a:p>
            <a:pPr marL="0" indent="0">
              <a:buNone/>
            </a:pPr>
            <a:endParaRPr lang="en-US" dirty="0" smtClean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04" y="2690172"/>
            <a:ext cx="3039806" cy="2967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1478" y="4611041"/>
            <a:ext cx="33233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chemeClr val="tx2"/>
                </a:solidFill>
              </a:rPr>
              <a:t>2. Church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w</a:t>
            </a:r>
            <a:r>
              <a:rPr lang="en-US" dirty="0" smtClean="0">
                <a:solidFill>
                  <a:schemeClr val="tx2"/>
                </a:solidFill>
              </a:rPr>
              <a:t>indow refurbishment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dirty="0" smtClean="0">
                <a:solidFill>
                  <a:schemeClr val="tx2"/>
                </a:solidFill>
              </a:rPr>
              <a:t>ibrary re-painting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458" y="1417638"/>
            <a:ext cx="4073242" cy="30536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927" y="6448061"/>
            <a:ext cx="916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thanks to co-funding from the Norwegian Directorate of Cultural Heritage and </a:t>
            </a:r>
            <a:r>
              <a:rPr lang="en-US" dirty="0" err="1" smtClean="0"/>
              <a:t>Oyas</a:t>
            </a:r>
            <a:r>
              <a:rPr lang="en-US" dirty="0" smtClean="0"/>
              <a:t> </a:t>
            </a:r>
            <a:r>
              <a:rPr lang="en-US" dirty="0" err="1" smtClean="0"/>
              <a:t>Venner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5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Remedial Works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7063"/>
            <a:ext cx="4038600" cy="452596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2250" y="1427601"/>
            <a:ext cx="2404469" cy="2936862"/>
          </a:xfrm>
        </p:spPr>
      </p:pic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799" y="4129368"/>
            <a:ext cx="3459027" cy="2516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CEO:Library:Containers:com.apple.mail:Data:Library:Mail Downloads:97CD3960-61AA-4CCF-A7B9-ED71C25FF735:DSCF4316 (Large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885" y="2556807"/>
            <a:ext cx="2592170" cy="34561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97272" y="4339804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1F497D"/>
                </a:solidFill>
              </a:rPr>
              <a:t>Grytviken</a:t>
            </a:r>
            <a:r>
              <a:rPr lang="en-US" sz="2400" dirty="0" smtClean="0">
                <a:solidFill>
                  <a:srgbClr val="1F497D"/>
                </a:solidFill>
              </a:rPr>
              <a:t> old jetty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235" y="2081037"/>
            <a:ext cx="2508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1F497D"/>
                </a:solidFill>
              </a:rPr>
              <a:t>Grytviken</a:t>
            </a:r>
            <a:r>
              <a:rPr lang="en-US" sz="2400" dirty="0" smtClean="0">
                <a:solidFill>
                  <a:srgbClr val="1F497D"/>
                </a:solidFill>
              </a:rPr>
              <a:t> oil tanks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799" y="3661978"/>
            <a:ext cx="1625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Small boats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95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Asbestos Management Plan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955"/>
            <a:ext cx="8229600" cy="2677953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ffectively </a:t>
            </a:r>
            <a:r>
              <a:rPr lang="en-US" dirty="0"/>
              <a:t>manage the risk from asbestos </a:t>
            </a:r>
            <a:r>
              <a:rPr lang="en-US" dirty="0" smtClean="0"/>
              <a:t>and ensure </a:t>
            </a:r>
            <a:r>
              <a:rPr lang="en-US" dirty="0"/>
              <a:t>appropriate mitigation / </a:t>
            </a:r>
            <a:r>
              <a:rPr lang="en-US" dirty="0" smtClean="0"/>
              <a:t>remediation </a:t>
            </a:r>
            <a:endParaRPr lang="en-US" dirty="0"/>
          </a:p>
          <a:p>
            <a:r>
              <a:rPr lang="en-US" dirty="0" smtClean="0"/>
              <a:t>key management actions identified – including standard procedures for operating around asbestos - tests indicate very low risk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111" y="4204185"/>
            <a:ext cx="3707745" cy="2468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860" y="4041296"/>
            <a:ext cx="45733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raising awareness including training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0345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019"/>
            <a:ext cx="8229600" cy="1143000"/>
          </a:xfrm>
        </p:spPr>
        <p:txBody>
          <a:bodyPr>
            <a:noAutofit/>
          </a:bodyPr>
          <a:lstStyle/>
          <a:p>
            <a:pPr marL="457200" indent="-457200" algn="l">
              <a:buFont typeface="Wingdings" charset="2"/>
              <a:buChar char="Ø"/>
            </a:pPr>
            <a:r>
              <a:rPr lang="en-US" sz="3200" b="1" dirty="0" smtClean="0"/>
              <a:t>Heritage outreach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530" y="1208046"/>
            <a:ext cx="8229600" cy="5041418"/>
          </a:xfrm>
        </p:spPr>
        <p:txBody>
          <a:bodyPr/>
          <a:lstStyle/>
          <a:p>
            <a:r>
              <a:rPr lang="en-US" dirty="0" smtClean="0"/>
              <a:t>Extension of </a:t>
            </a:r>
            <a:r>
              <a:rPr lang="en-US" dirty="0" err="1" smtClean="0"/>
              <a:t>Shackleton</a:t>
            </a:r>
            <a:r>
              <a:rPr lang="en-US" dirty="0" smtClean="0"/>
              <a:t> exhibition at South Georgia</a:t>
            </a:r>
          </a:p>
          <a:p>
            <a:r>
              <a:rPr lang="en-US" dirty="0" err="1" smtClean="0"/>
              <a:t>Geometria</a:t>
            </a:r>
            <a:r>
              <a:rPr lang="en-US" dirty="0" smtClean="0"/>
              <a:t> laser survey and Shadow Industries’ award-winning ‘kiosks’</a:t>
            </a:r>
          </a:p>
          <a:p>
            <a:r>
              <a:rPr lang="en-US" dirty="0" smtClean="0"/>
              <a:t>Initial discussions on collaboration with Stanley Historic Dockyard Museum </a:t>
            </a:r>
          </a:p>
          <a:p>
            <a:r>
              <a:rPr lang="en-US" dirty="0" smtClean="0"/>
              <a:t>National Maritime Museum – New Polar Gallery SG display</a:t>
            </a:r>
          </a:p>
          <a:p>
            <a:r>
              <a:rPr lang="en-US" dirty="0" smtClean="0"/>
              <a:t>Policy on the release and movement of </a:t>
            </a:r>
            <a:r>
              <a:rPr lang="en-US" dirty="0" err="1" smtClean="0"/>
              <a:t>artefacts</a:t>
            </a:r>
            <a:r>
              <a:rPr lang="en-US" dirty="0" smtClean="0"/>
              <a:t> to facilitate viewing and research</a:t>
            </a:r>
          </a:p>
        </p:txBody>
      </p:sp>
    </p:spTree>
    <p:extLst>
      <p:ext uri="{BB962C8B-B14F-4D97-AF65-F5344CB8AC3E}">
        <p14:creationId xmlns:p14="http://schemas.microsoft.com/office/powerpoint/2010/main" val="962898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359303"/>
            <a:ext cx="8229600" cy="1143000"/>
          </a:xfrm>
        </p:spPr>
        <p:txBody>
          <a:bodyPr/>
          <a:lstStyle/>
          <a:p>
            <a:r>
              <a:rPr lang="en-US" sz="3600" i="1" dirty="0" smtClean="0">
                <a:latin typeface="Calibri" charset="0"/>
              </a:rPr>
              <a:t>Viola </a:t>
            </a:r>
            <a:r>
              <a:rPr lang="en-US" sz="3600" i="1" dirty="0">
                <a:latin typeface="Calibri" charset="0"/>
              </a:rPr>
              <a:t>/ Dias</a:t>
            </a:r>
          </a:p>
        </p:txBody>
      </p:sp>
      <p:pic>
        <p:nvPicPr>
          <p:cNvPr id="39938" name="Picture 4" descr="Dias &amp; Albatro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139" y="1562100"/>
            <a:ext cx="6418262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16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861"/>
            <a:ext cx="8229600" cy="4868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1F497D"/>
                </a:solidFill>
              </a:rPr>
              <a:t>GOVERNANCE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To manage the affairs of SGSSI and the surrounding 200 nautical mile Maritime Zone through efficient and transparent government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6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497" y="3045259"/>
            <a:ext cx="8229600" cy="54850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1F497D"/>
                </a:solidFill>
              </a:rPr>
              <a:t>Our Team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330" y="1008523"/>
            <a:ext cx="1215160" cy="1721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215" y="1046445"/>
            <a:ext cx="1891385" cy="1411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672" y="2903796"/>
            <a:ext cx="1220434" cy="1740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879"/>
          <a:stretch/>
        </p:blipFill>
        <p:spPr>
          <a:xfrm>
            <a:off x="3607345" y="4897198"/>
            <a:ext cx="1890000" cy="1654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787" y="4812129"/>
            <a:ext cx="1504939" cy="1739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919" y="2816632"/>
            <a:ext cx="1489790" cy="17218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8904" y="4812129"/>
            <a:ext cx="1222489" cy="1739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9924" y="308083"/>
            <a:ext cx="1395060" cy="170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492578"/>
              </p:ext>
            </p:extLst>
          </p:nvPr>
        </p:nvGraphicFramePr>
        <p:xfrm>
          <a:off x="4592638" y="963777"/>
          <a:ext cx="4494212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Worksheet" r:id="rId5" imgW="4498476" imgH="5217745" progId="Excel.Sheet.8">
                  <p:embed/>
                </p:oleObj>
              </mc:Choice>
              <mc:Fallback>
                <p:oleObj name="Worksheet" r:id="rId5" imgW="4498476" imgH="521774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963777"/>
                        <a:ext cx="4494212" cy="521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2" name="Title 1"/>
          <p:cNvSpPr txBox="1">
            <a:spLocks/>
          </p:cNvSpPr>
          <p:nvPr/>
        </p:nvSpPr>
        <p:spPr bwMode="auto">
          <a:xfrm>
            <a:off x="144463" y="188913"/>
            <a:ext cx="43561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3200" b="1" dirty="0">
                <a:solidFill>
                  <a:srgbClr val="1F497D"/>
                </a:solidFill>
                <a:latin typeface="Calibri" charset="0"/>
              </a:rPr>
              <a:t>How is GSGSSI financed?</a:t>
            </a:r>
            <a:r>
              <a:rPr lang="en-GB" sz="3200" dirty="0">
                <a:solidFill>
                  <a:schemeClr val="bg1"/>
                </a:solidFill>
                <a:latin typeface="Calibri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Calibri" charset="0"/>
              </a:rPr>
            </a:br>
            <a:r>
              <a:rPr lang="en-GB" sz="4000" dirty="0">
                <a:solidFill>
                  <a:schemeClr val="bg1"/>
                </a:solidFill>
                <a:latin typeface="Calibri" charset="0"/>
              </a:rPr>
              <a:t/>
            </a:r>
            <a:br>
              <a:rPr lang="en-GB" sz="4000" dirty="0">
                <a:solidFill>
                  <a:schemeClr val="bg1"/>
                </a:solidFill>
                <a:latin typeface="Calibri" charset="0"/>
              </a:rPr>
            </a:br>
            <a:endParaRPr lang="en-GB" sz="40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0723" name="Title 1"/>
          <p:cNvSpPr txBox="1">
            <a:spLocks/>
          </p:cNvSpPr>
          <p:nvPr/>
        </p:nvSpPr>
        <p:spPr bwMode="auto">
          <a:xfrm>
            <a:off x="4464050" y="188913"/>
            <a:ext cx="47164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3200" b="1" dirty="0">
                <a:solidFill>
                  <a:schemeClr val="tx2"/>
                </a:solidFill>
                <a:latin typeface="Calibri" charset="0"/>
              </a:rPr>
              <a:t>How is the money spent?</a:t>
            </a:r>
            <a:r>
              <a:rPr lang="en-GB" sz="3200" dirty="0">
                <a:solidFill>
                  <a:schemeClr val="bg1"/>
                </a:solidFill>
                <a:latin typeface="Calibri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Calibri" charset="0"/>
              </a:rPr>
            </a:br>
            <a:r>
              <a:rPr lang="en-GB" sz="4000" dirty="0">
                <a:solidFill>
                  <a:schemeClr val="bg1"/>
                </a:solidFill>
                <a:latin typeface="Calibri" charset="0"/>
              </a:rPr>
              <a:t/>
            </a:r>
            <a:br>
              <a:rPr lang="en-GB" sz="4000" dirty="0">
                <a:solidFill>
                  <a:schemeClr val="bg1"/>
                </a:solidFill>
                <a:latin typeface="Calibri" charset="0"/>
              </a:rPr>
            </a:br>
            <a:endParaRPr lang="en-GB" sz="4000" dirty="0">
              <a:solidFill>
                <a:schemeClr val="bg1"/>
              </a:solidFill>
              <a:latin typeface="Calibri" charset="0"/>
            </a:endParaRPr>
          </a:p>
        </p:txBody>
      </p:sp>
      <p:graphicFrame>
        <p:nvGraphicFramePr>
          <p:cNvPr id="30724" name="Content Placeholder 8"/>
          <p:cNvGraphicFramePr>
            <a:graphicFrameLocks noGrp="1"/>
          </p:cNvGraphicFramePr>
          <p:nvPr>
            <p:ph idx="1"/>
          </p:nvPr>
        </p:nvGraphicFramePr>
        <p:xfrm>
          <a:off x="273050" y="1146175"/>
          <a:ext cx="4494213" cy="48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Worksheet" r:id="rId8" imgW="4492381" imgH="4852015" progId="Excel.Sheet.8">
                  <p:embed/>
                </p:oleObj>
              </mc:Choice>
              <mc:Fallback>
                <p:oleObj name="Worksheet" r:id="rId8" imgW="4492381" imgH="485201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146175"/>
                        <a:ext cx="4494213" cy="485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Box 9"/>
          <p:cNvSpPr txBox="1">
            <a:spLocks noChangeArrowheads="1"/>
          </p:cNvSpPr>
          <p:nvPr/>
        </p:nvSpPr>
        <p:spPr bwMode="auto">
          <a:xfrm>
            <a:off x="2700338" y="3573463"/>
            <a:ext cx="1511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Sustainable </a:t>
            </a:r>
            <a:r>
              <a:rPr lang="en-US" sz="1800" dirty="0" smtClean="0">
                <a:solidFill>
                  <a:schemeClr val="bg1"/>
                </a:solidFill>
              </a:rPr>
              <a:t>fisheries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0726" name="TextBox 10"/>
          <p:cNvSpPr txBox="1">
            <a:spLocks noChangeArrowheads="1"/>
          </p:cNvSpPr>
          <p:nvPr/>
        </p:nvSpPr>
        <p:spPr bwMode="auto">
          <a:xfrm>
            <a:off x="755650" y="3573463"/>
            <a:ext cx="151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Visitors</a:t>
            </a:r>
          </a:p>
        </p:txBody>
      </p:sp>
      <p:sp>
        <p:nvSpPr>
          <p:cNvPr id="30727" name="TextBox 11"/>
          <p:cNvSpPr txBox="1">
            <a:spLocks noChangeArrowheads="1"/>
          </p:cNvSpPr>
          <p:nvPr/>
        </p:nvSpPr>
        <p:spPr bwMode="auto">
          <a:xfrm>
            <a:off x="1547813" y="1773238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Stamps</a:t>
            </a:r>
          </a:p>
        </p:txBody>
      </p:sp>
      <p:sp>
        <p:nvSpPr>
          <p:cNvPr id="30728" name="TextBox 12"/>
          <p:cNvSpPr txBox="1">
            <a:spLocks noChangeArrowheads="1"/>
          </p:cNvSpPr>
          <p:nvPr/>
        </p:nvSpPr>
        <p:spPr bwMode="auto">
          <a:xfrm>
            <a:off x="827088" y="2420938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30729" name="TextBox 13"/>
          <p:cNvSpPr txBox="1">
            <a:spLocks noChangeArrowheads="1"/>
          </p:cNvSpPr>
          <p:nvPr/>
        </p:nvSpPr>
        <p:spPr bwMode="auto">
          <a:xfrm>
            <a:off x="6948488" y="3575050"/>
            <a:ext cx="16329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Marine </a:t>
            </a:r>
            <a:r>
              <a:rPr lang="en-US" sz="1800" dirty="0" smtClean="0">
                <a:solidFill>
                  <a:schemeClr val="bg1"/>
                </a:solidFill>
              </a:rPr>
              <a:t>management and protection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0730" name="TextBox 14"/>
          <p:cNvSpPr txBox="1">
            <a:spLocks noChangeArrowheads="1"/>
          </p:cNvSpPr>
          <p:nvPr/>
        </p:nvSpPr>
        <p:spPr bwMode="auto">
          <a:xfrm>
            <a:off x="5219700" y="3851275"/>
            <a:ext cx="151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KEP</a:t>
            </a:r>
          </a:p>
        </p:txBody>
      </p:sp>
      <p:sp>
        <p:nvSpPr>
          <p:cNvPr id="30731" name="TextBox 15"/>
          <p:cNvSpPr txBox="1">
            <a:spLocks noChangeArrowheads="1"/>
          </p:cNvSpPr>
          <p:nvPr/>
        </p:nvSpPr>
        <p:spPr bwMode="auto">
          <a:xfrm>
            <a:off x="5580063" y="2349500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Staff</a:t>
            </a:r>
          </a:p>
        </p:txBody>
      </p:sp>
      <p:sp>
        <p:nvSpPr>
          <p:cNvPr id="30732" name="TextBox 16"/>
          <p:cNvSpPr txBox="1">
            <a:spLocks noChangeArrowheads="1"/>
          </p:cNvSpPr>
          <p:nvPr/>
        </p:nvSpPr>
        <p:spPr bwMode="auto">
          <a:xfrm>
            <a:off x="4859338" y="2997200"/>
            <a:ext cx="1512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Terrestrial conservation</a:t>
            </a:r>
          </a:p>
        </p:txBody>
      </p:sp>
      <p:sp>
        <p:nvSpPr>
          <p:cNvPr id="30733" name="TextBox 17"/>
          <p:cNvSpPr txBox="1">
            <a:spLocks noChangeArrowheads="1"/>
          </p:cNvSpPr>
          <p:nvPr/>
        </p:nvSpPr>
        <p:spPr bwMode="auto">
          <a:xfrm rot="16006104">
            <a:off x="5887829" y="1767681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Heritage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6368" y="5943110"/>
            <a:ext cx="3108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Est. cash revenue 2017 - </a:t>
            </a:r>
            <a:r>
              <a:rPr lang="en-GB" dirty="0" smtClean="0"/>
              <a:t>£7.2m</a:t>
            </a:r>
          </a:p>
          <a:p>
            <a:r>
              <a:rPr lang="en-GB" dirty="0" smtClean="0"/>
              <a:t>Revenue 2016 - £7.5m</a:t>
            </a:r>
          </a:p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94460" y="5910012"/>
            <a:ext cx="3476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Est. cash expenditure 2017 - </a:t>
            </a:r>
            <a:r>
              <a:rPr lang="en-GB" dirty="0" smtClean="0"/>
              <a:t>£6.3m</a:t>
            </a:r>
          </a:p>
          <a:p>
            <a:r>
              <a:rPr lang="en-GB" dirty="0" smtClean="0"/>
              <a:t>Expenditure 2016 - £5.7m</a:t>
            </a:r>
          </a:p>
          <a:p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4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Legislative review: customs, immigration and policing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pdated and revised legislation for South Georgia’s current circumstances;</a:t>
            </a:r>
          </a:p>
          <a:p>
            <a:r>
              <a:rPr lang="en-US" dirty="0"/>
              <a:t>previous legislation dates back to whaling era;</a:t>
            </a:r>
          </a:p>
          <a:p>
            <a:r>
              <a:rPr lang="en-US" dirty="0" smtClean="0"/>
              <a:t>customs and policing introduced 2016; immigration due 2017;</a:t>
            </a:r>
          </a:p>
          <a:p>
            <a:r>
              <a:rPr lang="en-US" dirty="0"/>
              <a:t>f</a:t>
            </a:r>
            <a:r>
              <a:rPr lang="en-US" dirty="0" smtClean="0"/>
              <a:t>orthcoming legislation in relation to visitor management, fisheries and heritage.</a:t>
            </a:r>
          </a:p>
        </p:txBody>
      </p:sp>
    </p:spTree>
    <p:extLst>
      <p:ext uri="{BB962C8B-B14F-4D97-AF65-F5344CB8AC3E}">
        <p14:creationId xmlns:p14="http://schemas.microsoft.com/office/powerpoint/2010/main" val="613987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Stakeholder Visit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350" y="1699774"/>
            <a:ext cx="3038529" cy="30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3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21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ENVIRONMENT</a:t>
            </a:r>
          </a:p>
          <a:p>
            <a:pPr marL="0" indent="0" algn="ctr">
              <a:buNone/>
            </a:pPr>
            <a:endParaRPr lang="en-US" sz="2600" b="1" dirty="0" smtClean="0"/>
          </a:p>
          <a:p>
            <a:pPr marL="0" indent="0" algn="ctr">
              <a:buNone/>
            </a:pPr>
            <a:r>
              <a:rPr lang="en-US" sz="2600" b="1" i="1" dirty="0">
                <a:solidFill>
                  <a:schemeClr val="bg1">
                    <a:lumMod val="50000"/>
                  </a:schemeClr>
                </a:solidFill>
              </a:rPr>
              <a:t>To conserve the Territory’s environment, minimise human impacts and, where practicable, restore the native biodiversity and habitats 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8260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251" y="1425315"/>
            <a:ext cx="3758549" cy="330355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Launch of Conservation Action Plans – 5 priority actions</a:t>
            </a:r>
          </a:p>
          <a:p>
            <a:r>
              <a:rPr lang="en-US" sz="2000" dirty="0"/>
              <a:t>Collaboration with RSPB and BAS on </a:t>
            </a:r>
            <a:r>
              <a:rPr lang="en-US" sz="2000" dirty="0" smtClean="0"/>
              <a:t>monitoring / mitigation</a:t>
            </a:r>
          </a:p>
          <a:p>
            <a:r>
              <a:rPr lang="en-US" sz="2000" dirty="0" smtClean="0"/>
              <a:t>Supporting </a:t>
            </a:r>
            <a:r>
              <a:rPr lang="en-US" sz="2000" dirty="0"/>
              <a:t>albatross science</a:t>
            </a:r>
          </a:p>
          <a:p>
            <a:r>
              <a:rPr lang="en-US" sz="2000" dirty="0"/>
              <a:t>Priority research area for fishery</a:t>
            </a:r>
          </a:p>
          <a:p>
            <a:r>
              <a:rPr lang="en-US" sz="2000" dirty="0" smtClean="0"/>
              <a:t>Outreach – Polar Biology paper, submitted </a:t>
            </a:r>
            <a:r>
              <a:rPr lang="en-US" sz="2000" dirty="0"/>
              <a:t>to </a:t>
            </a:r>
            <a:r>
              <a:rPr lang="en-US" sz="2000" dirty="0" smtClean="0"/>
              <a:t>ACAP, stamp issue, Radio 4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7374"/>
            <a:ext cx="8229600" cy="11430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charset="2"/>
              <a:buChar char="Ø"/>
            </a:pPr>
            <a:r>
              <a:rPr lang="en-US" sz="3200" b="1" dirty="0" smtClean="0"/>
              <a:t>Conservation of albatross</a:t>
            </a:r>
            <a:endParaRPr lang="en-US" sz="3200" b="1" dirty="0"/>
          </a:p>
        </p:txBody>
      </p:sp>
      <p:graphicFrame>
        <p:nvGraphicFramePr>
          <p:cNvPr id="5" name="Chart 4" title="Number of breeding pairs"/>
          <p:cNvGraphicFramePr/>
          <p:nvPr>
            <p:extLst>
              <p:ext uri="{D42A27DB-BD31-4B8C-83A1-F6EECF244321}">
                <p14:modId xmlns:p14="http://schemas.microsoft.com/office/powerpoint/2010/main" val="631844850"/>
              </p:ext>
            </p:extLst>
          </p:nvPr>
        </p:nvGraphicFramePr>
        <p:xfrm>
          <a:off x="520661" y="1289122"/>
          <a:ext cx="4193959" cy="401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8327" y="1425316"/>
            <a:ext cx="461665" cy="33035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Number of breeding  pairs on SG</a:t>
            </a:r>
            <a:endParaRPr lang="en-US" dirty="0"/>
          </a:p>
        </p:txBody>
      </p:sp>
      <p:pic>
        <p:nvPicPr>
          <p:cNvPr id="7" name="Picture 6" descr="Black-browed albatross 1 Andy Blac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334" y="5533127"/>
            <a:ext cx="1625138" cy="1084272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</p:pic>
      <p:pic>
        <p:nvPicPr>
          <p:cNvPr id="8" name="Picture 7" descr="Grey-headed albatross 3 Andy Black.JPG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794" y="5533127"/>
            <a:ext cx="1625138" cy="1109408"/>
          </a:xfrm>
          <a:prstGeom prst="rect">
            <a:avLst/>
          </a:prstGeom>
          <a:ln w="38100" cmpd="sng">
            <a:solidFill>
              <a:schemeClr val="accent3"/>
            </a:solidFill>
          </a:ln>
        </p:spPr>
      </p:pic>
      <p:pic>
        <p:nvPicPr>
          <p:cNvPr id="9" name="Picture 8" descr="Wandering albatross 6 Andy Black.JPG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2065" y="5507992"/>
            <a:ext cx="1617077" cy="1109407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</p:pic>
      <p:sp>
        <p:nvSpPr>
          <p:cNvPr id="11" name="Down Arrow 10"/>
          <p:cNvSpPr/>
          <p:nvPr/>
        </p:nvSpPr>
        <p:spPr>
          <a:xfrm>
            <a:off x="7989672" y="5471788"/>
            <a:ext cx="308241" cy="359825"/>
          </a:xfrm>
          <a:prstGeom prst="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78660" y="5831612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17%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5614489" y="5471788"/>
            <a:ext cx="308241" cy="359825"/>
          </a:xfrm>
          <a:prstGeom prst="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271848" y="5471788"/>
            <a:ext cx="308241" cy="359825"/>
          </a:xfrm>
          <a:prstGeom prst="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89954" y="5865174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52572" y="5865174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0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587"/>
            <a:ext cx="8229600" cy="1143000"/>
          </a:xfrm>
        </p:spPr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Mapping bird and vessel interactions</a:t>
            </a:r>
            <a:endParaRPr lang="en-US" sz="3200" b="1" dirty="0"/>
          </a:p>
        </p:txBody>
      </p:sp>
      <p:pic>
        <p:nvPicPr>
          <p:cNvPr id="6" name="Content Placeholder 5" descr="C:\Users\Anne Saunders\AppData\Local\Microsoft\Windows\INetCacheContent.Word\Appendix 5 tot_birds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10521"/>
            <a:ext cx="8229600" cy="5719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26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0"/>
            <a:ext cx="8229600" cy="1143000"/>
          </a:xfrm>
        </p:spPr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New map of South Georgia </a:t>
            </a:r>
            <a:endParaRPr lang="en-US" sz="32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8" r="1778"/>
          <a:stretch>
            <a:fillRect/>
          </a:stretch>
        </p:blipFill>
        <p:spPr>
          <a:xfrm>
            <a:off x="792645" y="1146596"/>
            <a:ext cx="7770858" cy="5423411"/>
          </a:xfrm>
        </p:spPr>
      </p:pic>
      <p:sp>
        <p:nvSpPr>
          <p:cNvPr id="11" name="TextBox 10"/>
          <p:cNvSpPr txBox="1"/>
          <p:nvPr/>
        </p:nvSpPr>
        <p:spPr>
          <a:xfrm>
            <a:off x="792645" y="4145689"/>
            <a:ext cx="6050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High resolution map, updated from 2004;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New </a:t>
            </a:r>
            <a:r>
              <a:rPr lang="en-US" sz="2000" dirty="0"/>
              <a:t>features </a:t>
            </a:r>
            <a:r>
              <a:rPr lang="en-US" sz="2000" dirty="0" smtClean="0"/>
              <a:t>including </a:t>
            </a:r>
            <a:r>
              <a:rPr lang="en-US" sz="2000" dirty="0"/>
              <a:t>bays and lakes created </a:t>
            </a:r>
            <a:r>
              <a:rPr lang="en-US" sz="2000" dirty="0" smtClean="0"/>
              <a:t>by </a:t>
            </a:r>
            <a:r>
              <a:rPr lang="en-US" sz="2000" dirty="0"/>
              <a:t>glacier </a:t>
            </a:r>
            <a:r>
              <a:rPr lang="en-US" sz="2000" dirty="0" smtClean="0"/>
              <a:t>retreat;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 more detailed </a:t>
            </a:r>
            <a:r>
              <a:rPr lang="en-US" sz="2000" dirty="0"/>
              <a:t>map of the </a:t>
            </a:r>
            <a:r>
              <a:rPr lang="en-US" sz="2000" dirty="0" err="1"/>
              <a:t>Shackleton</a:t>
            </a:r>
            <a:r>
              <a:rPr lang="en-US" sz="2000" dirty="0"/>
              <a:t> </a:t>
            </a:r>
            <a:r>
              <a:rPr lang="en-US" sz="2000" dirty="0" smtClean="0"/>
              <a:t>Crossing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Marking occasion with a Mapping of South Georgia stamp issue;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Integrating data about South Georgia into the GIS.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8127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32"/>
            <a:ext cx="8229600" cy="1143000"/>
          </a:xfrm>
        </p:spPr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Regulated Activity Permits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746739"/>
              </p:ext>
            </p:extLst>
          </p:nvPr>
        </p:nvGraphicFramePr>
        <p:xfrm>
          <a:off x="666804" y="1082384"/>
          <a:ext cx="7742038" cy="3787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KEPFaciliti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9543"/>
            <a:ext cx="2139303" cy="1790786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</p:pic>
      <p:pic>
        <p:nvPicPr>
          <p:cNvPr id="6" name="Picture 5" descr="Untitled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708" y="5079543"/>
            <a:ext cx="2547621" cy="1790786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</p:pic>
      <p:pic>
        <p:nvPicPr>
          <p:cNvPr id="7" name="Picture 6" descr="MagneticObservator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555" y="5079543"/>
            <a:ext cx="2238483" cy="1790786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</p:pic>
      <p:pic>
        <p:nvPicPr>
          <p:cNvPr id="8" name="Picture 7" descr="02_Pollution_Ice_Chaser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303" y="5079543"/>
            <a:ext cx="2218592" cy="1790786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2378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538"/>
            <a:ext cx="8229600" cy="964029"/>
          </a:xfrm>
        </p:spPr>
        <p:txBody>
          <a:bodyPr>
            <a:noAutofit/>
          </a:bodyPr>
          <a:lstStyle/>
          <a:p>
            <a:pPr marL="342900" indent="-342900" algn="just">
              <a:buFont typeface="Wingdings" charset="2"/>
              <a:buChar char="Ø"/>
            </a:pPr>
            <a:r>
              <a:rPr lang="en-US" sz="3200" b="1" dirty="0" smtClean="0">
                <a:latin typeface="+mn-lt"/>
                <a:ea typeface="Lucida Grande"/>
                <a:cs typeface="Lucida Grande"/>
              </a:rPr>
              <a:t>Assessing heavy fuel oil and options for its remediation /removal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85" y="4842275"/>
            <a:ext cx="8229600" cy="1655674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oN1dDFWgAACCv-.jpg-large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736" y="3709960"/>
            <a:ext cx="5363649" cy="2686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429" y="1676743"/>
            <a:ext cx="764824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site clearance </a:t>
            </a:r>
            <a:r>
              <a:rPr lang="en-US" sz="2000" dirty="0" smtClean="0">
                <a:solidFill>
                  <a:schemeClr val="tx2"/>
                </a:solidFill>
              </a:rPr>
              <a:t>by Christian </a:t>
            </a:r>
            <a:r>
              <a:rPr lang="en-US" sz="2000" dirty="0">
                <a:solidFill>
                  <a:schemeClr val="tx2"/>
                </a:solidFill>
              </a:rPr>
              <a:t>Salvesen </a:t>
            </a:r>
            <a:r>
              <a:rPr lang="en-US" sz="2000" dirty="0" err="1">
                <a:solidFill>
                  <a:schemeClr val="tx2"/>
                </a:solidFill>
              </a:rPr>
              <a:t>plc</a:t>
            </a:r>
            <a:r>
              <a:rPr lang="en-US" sz="2000" dirty="0">
                <a:solidFill>
                  <a:schemeClr val="tx2"/>
                </a:solidFill>
              </a:rPr>
              <a:t>, the final </a:t>
            </a:r>
            <a:r>
              <a:rPr lang="en-US" sz="2000" dirty="0" smtClean="0">
                <a:solidFill>
                  <a:schemeClr val="tx2"/>
                </a:solidFill>
              </a:rPr>
              <a:t>leaseholder in 1991;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some oil remains in the tank bases and connecting pipes;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survey work April – May 2017 over 5 sites;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e</a:t>
            </a:r>
            <a:r>
              <a:rPr lang="en-US" sz="2000" dirty="0" smtClean="0">
                <a:solidFill>
                  <a:schemeClr val="tx2"/>
                </a:solidFill>
              </a:rPr>
              <a:t>stimated c. 375 cubic </a:t>
            </a:r>
            <a:r>
              <a:rPr lang="en-US" sz="2000" dirty="0" err="1" smtClean="0">
                <a:solidFill>
                  <a:schemeClr val="tx2"/>
                </a:solidFill>
              </a:rPr>
              <a:t>metres</a:t>
            </a:r>
            <a:r>
              <a:rPr lang="en-US" sz="2000" dirty="0" smtClean="0">
                <a:solidFill>
                  <a:schemeClr val="tx2"/>
                </a:solidFill>
              </a:rPr>
              <a:t> of fuel oil remaining;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</a:t>
            </a:r>
            <a:r>
              <a:rPr lang="en-US" sz="2000" dirty="0" smtClean="0">
                <a:solidFill>
                  <a:schemeClr val="tx2"/>
                </a:solidFill>
              </a:rPr>
              <a:t>rovided an assessment of priority.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8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22709</TotalTime>
  <Words>1294</Words>
  <Application>Microsoft Macintosh PowerPoint</Application>
  <PresentationFormat>On-screen Show (4:3)</PresentationFormat>
  <Paragraphs>236</Paragraphs>
  <Slides>32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Worksheet</vt:lpstr>
      <vt:lpstr>PowerPoint Presentation</vt:lpstr>
      <vt:lpstr>Government of South Georgia &amp; the South Sandwich Islands </vt:lpstr>
      <vt:lpstr>PowerPoint Presentation</vt:lpstr>
      <vt:lpstr>PowerPoint Presentation</vt:lpstr>
      <vt:lpstr>Conservation of albatross</vt:lpstr>
      <vt:lpstr>Mapping bird and vessel interactions</vt:lpstr>
      <vt:lpstr>New map of South Georgia </vt:lpstr>
      <vt:lpstr>Regulated Activity Permits</vt:lpstr>
      <vt:lpstr>Assessing heavy fuel oil and options for its remediation /removal</vt:lpstr>
      <vt:lpstr>Biosecurity and invasives management </vt:lpstr>
      <vt:lpstr>Developments in biosecurity and invasives</vt:lpstr>
      <vt:lpstr>PowerPoint Presentation</vt:lpstr>
      <vt:lpstr>Overview of Season - Toothfish </vt:lpstr>
      <vt:lpstr>Overview of Season – Icefish and Krill</vt:lpstr>
      <vt:lpstr>Overview of Season – Research Fishing in 48.2/48.4</vt:lpstr>
      <vt:lpstr>Overview of Season: Fisheries Patrolling</vt:lpstr>
      <vt:lpstr>Developments in fishery management </vt:lpstr>
      <vt:lpstr>PowerPoint Presentation</vt:lpstr>
      <vt:lpstr> Annual tourism report </vt:lpstr>
      <vt:lpstr>Medical review</vt:lpstr>
      <vt:lpstr>Development of Terrestrial Protected Areas</vt:lpstr>
      <vt:lpstr>PowerPoint Presentation</vt:lpstr>
      <vt:lpstr>Developing South Georgia’s heritage policy </vt:lpstr>
      <vt:lpstr>Works 2017 – 2018, incorporating...</vt:lpstr>
      <vt:lpstr>Remedial Works</vt:lpstr>
      <vt:lpstr>Asbestos Management Plan </vt:lpstr>
      <vt:lpstr>Heritage outreach</vt:lpstr>
      <vt:lpstr>Viola / Dias</vt:lpstr>
      <vt:lpstr>PowerPoint Presentation</vt:lpstr>
      <vt:lpstr>PowerPoint Presentation</vt:lpstr>
      <vt:lpstr>Legislative review: customs, immigration and policing</vt:lpstr>
      <vt:lpstr>Stakeholder Visit</vt:lpstr>
    </vt:vector>
  </TitlesOfParts>
  <Company>Stellenbosch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Eradicating Invasive Species</dc:title>
  <dc:creator>Jennifer Lee</dc:creator>
  <cp:lastModifiedBy>GSGSSI - CEO</cp:lastModifiedBy>
  <cp:revision>522</cp:revision>
  <dcterms:created xsi:type="dcterms:W3CDTF">2014-07-10T17:36:20Z</dcterms:created>
  <dcterms:modified xsi:type="dcterms:W3CDTF">2017-09-17T21:03:33Z</dcterms:modified>
</cp:coreProperties>
</file>