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369" r:id="rId2"/>
    <p:sldId id="381" r:id="rId3"/>
    <p:sldId id="318" r:id="rId4"/>
    <p:sldId id="317" r:id="rId5"/>
    <p:sldId id="320" r:id="rId6"/>
    <p:sldId id="321" r:id="rId7"/>
    <p:sldId id="323" r:id="rId8"/>
    <p:sldId id="325" r:id="rId9"/>
    <p:sldId id="324" r:id="rId10"/>
    <p:sldId id="327" r:id="rId11"/>
    <p:sldId id="329" r:id="rId12"/>
    <p:sldId id="308" r:id="rId13"/>
    <p:sldId id="382" r:id="rId14"/>
    <p:sldId id="383" r:id="rId15"/>
    <p:sldId id="384" r:id="rId16"/>
    <p:sldId id="385" r:id="rId17"/>
    <p:sldId id="386" r:id="rId18"/>
    <p:sldId id="387" r:id="rId19"/>
    <p:sldId id="388" r:id="rId20"/>
    <p:sldId id="389" r:id="rId21"/>
    <p:sldId id="390" r:id="rId22"/>
    <p:sldId id="391" r:id="rId23"/>
    <p:sldId id="392" r:id="rId24"/>
    <p:sldId id="393" r:id="rId25"/>
    <p:sldId id="370" r:id="rId26"/>
    <p:sldId id="371" r:id="rId27"/>
    <p:sldId id="372" r:id="rId28"/>
    <p:sldId id="373" r:id="rId29"/>
    <p:sldId id="374" r:id="rId30"/>
    <p:sldId id="375" r:id="rId31"/>
    <p:sldId id="376" r:id="rId32"/>
    <p:sldId id="377" r:id="rId33"/>
    <p:sldId id="378" r:id="rId34"/>
    <p:sldId id="379" r:id="rId35"/>
    <p:sldId id="380" r:id="rId36"/>
    <p:sldId id="364" r:id="rId37"/>
    <p:sldId id="365" r:id="rId38"/>
    <p:sldId id="366" r:id="rId39"/>
    <p:sldId id="368" r:id="rId40"/>
    <p:sldId id="367" r:id="rId41"/>
    <p:sldId id="312" r:id="rId42"/>
    <p:sldId id="337" r:id="rId43"/>
    <p:sldId id="338" r:id="rId44"/>
    <p:sldId id="341" r:id="rId45"/>
    <p:sldId id="342" r:id="rId46"/>
    <p:sldId id="343" r:id="rId47"/>
    <p:sldId id="344" r:id="rId48"/>
    <p:sldId id="345" r:id="rId49"/>
    <p:sldId id="346" r:id="rId50"/>
    <p:sldId id="347" r:id="rId51"/>
    <p:sldId id="351" r:id="rId52"/>
    <p:sldId id="352" r:id="rId53"/>
    <p:sldId id="348" r:id="rId54"/>
    <p:sldId id="349" r:id="rId55"/>
    <p:sldId id="350"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3532"/>
    <a:srgbClr val="B14B3F"/>
    <a:srgbClr val="F7D13E"/>
    <a:srgbClr val="DE8525"/>
    <a:srgbClr val="BBBC01"/>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71" autoAdjust="0"/>
    <p:restoredTop sz="83968" autoAdjust="0"/>
  </p:normalViewPr>
  <p:slideViewPr>
    <p:cSldViewPr snapToGrid="0" snapToObjects="1">
      <p:cViewPr>
        <p:scale>
          <a:sx n="103" d="100"/>
          <a:sy n="103" d="100"/>
        </p:scale>
        <p:origin x="-2024" y="-80"/>
      </p:cViewPr>
      <p:guideLst>
        <p:guide orient="horz" pos="2160"/>
        <p:guide pos="2880"/>
      </p:guideLst>
    </p:cSldViewPr>
  </p:slideViewPr>
  <p:outlineViewPr>
    <p:cViewPr>
      <p:scale>
        <a:sx n="33" d="100"/>
        <a:sy n="33" d="100"/>
      </p:scale>
      <p:origin x="232" y="8216"/>
    </p:cViewPr>
  </p:outlineViewPr>
  <p:notesTextViewPr>
    <p:cViewPr>
      <p:scale>
        <a:sx n="100" d="100"/>
        <a:sy n="100" d="100"/>
      </p:scale>
      <p:origin x="0" y="0"/>
    </p:cViewPr>
  </p:notesTextViewPr>
  <p:notesViewPr>
    <p:cSldViewPr snapToGrid="0" snapToObjects="1">
      <p:cViewPr varScale="1">
        <p:scale>
          <a:sx n="125" d="100"/>
          <a:sy n="125" d="100"/>
        </p:scale>
        <p:origin x="-148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Wandering</c:v>
                </c:pt>
              </c:strCache>
            </c:strRef>
          </c:tx>
          <c:marker>
            <c:symbol val="none"/>
          </c:marker>
          <c:cat>
            <c:strRef>
              <c:f>Sheet1!$A$2:$A$3</c:f>
              <c:strCache>
                <c:ptCount val="2"/>
                <c:pt idx="0">
                  <c:v>2003/04</c:v>
                </c:pt>
                <c:pt idx="1">
                  <c:v>2014/15</c:v>
                </c:pt>
              </c:strCache>
            </c:strRef>
          </c:cat>
          <c:val>
            <c:numRef>
              <c:f>Sheet1!$B$2:$B$3</c:f>
              <c:numCache>
                <c:formatCode>General</c:formatCode>
                <c:ptCount val="2"/>
                <c:pt idx="0">
                  <c:v>1553.0</c:v>
                </c:pt>
                <c:pt idx="1">
                  <c:v>1278.0</c:v>
                </c:pt>
              </c:numCache>
            </c:numRef>
          </c:val>
          <c:smooth val="0"/>
        </c:ser>
        <c:ser>
          <c:idx val="1"/>
          <c:order val="1"/>
          <c:tx>
            <c:strRef>
              <c:f>Sheet1!$C$1</c:f>
              <c:strCache>
                <c:ptCount val="1"/>
                <c:pt idx="0">
                  <c:v>Black-browed</c:v>
                </c:pt>
              </c:strCache>
            </c:strRef>
          </c:tx>
          <c:marker>
            <c:symbol val="none"/>
          </c:marker>
          <c:cat>
            <c:strRef>
              <c:f>Sheet1!$A$2:$A$3</c:f>
              <c:strCache>
                <c:ptCount val="2"/>
                <c:pt idx="0">
                  <c:v>2003/04</c:v>
                </c:pt>
                <c:pt idx="1">
                  <c:v>2014/15</c:v>
                </c:pt>
              </c:strCache>
            </c:strRef>
          </c:cat>
          <c:val>
            <c:numRef>
              <c:f>Sheet1!$C$2:$C$3</c:f>
              <c:numCache>
                <c:formatCode>General</c:formatCode>
                <c:ptCount val="2"/>
                <c:pt idx="0">
                  <c:v>22544.0</c:v>
                </c:pt>
                <c:pt idx="1">
                  <c:v>18478.0</c:v>
                </c:pt>
              </c:numCache>
            </c:numRef>
          </c:val>
          <c:smooth val="0"/>
        </c:ser>
        <c:ser>
          <c:idx val="2"/>
          <c:order val="2"/>
          <c:tx>
            <c:strRef>
              <c:f>Sheet1!$D$1</c:f>
              <c:strCache>
                <c:ptCount val="1"/>
                <c:pt idx="0">
                  <c:v>Grey-headed</c:v>
                </c:pt>
              </c:strCache>
            </c:strRef>
          </c:tx>
          <c:marker>
            <c:symbol val="none"/>
          </c:marker>
          <c:cat>
            <c:strRef>
              <c:f>Sheet1!$A$2:$A$3</c:f>
              <c:strCache>
                <c:ptCount val="2"/>
                <c:pt idx="0">
                  <c:v>2003/04</c:v>
                </c:pt>
                <c:pt idx="1">
                  <c:v>2014/15</c:v>
                </c:pt>
              </c:strCache>
            </c:strRef>
          </c:cat>
          <c:val>
            <c:numRef>
              <c:f>Sheet1!$D$2:$D$3</c:f>
              <c:numCache>
                <c:formatCode>General</c:formatCode>
                <c:ptCount val="2"/>
                <c:pt idx="0">
                  <c:v>34081.0</c:v>
                </c:pt>
                <c:pt idx="1">
                  <c:v>18975.0</c:v>
                </c:pt>
              </c:numCache>
            </c:numRef>
          </c:val>
          <c:smooth val="0"/>
        </c:ser>
        <c:dLbls>
          <c:showLegendKey val="0"/>
          <c:showVal val="0"/>
          <c:showCatName val="0"/>
          <c:showSerName val="0"/>
          <c:showPercent val="0"/>
          <c:showBubbleSize val="0"/>
        </c:dLbls>
        <c:marker val="1"/>
        <c:smooth val="0"/>
        <c:axId val="2041550504"/>
        <c:axId val="2041553480"/>
      </c:lineChart>
      <c:catAx>
        <c:axId val="2041550504"/>
        <c:scaling>
          <c:orientation val="minMax"/>
        </c:scaling>
        <c:delete val="0"/>
        <c:axPos val="b"/>
        <c:majorTickMark val="out"/>
        <c:minorTickMark val="none"/>
        <c:tickLblPos val="nextTo"/>
        <c:crossAx val="2041553480"/>
        <c:crosses val="autoZero"/>
        <c:auto val="1"/>
        <c:lblAlgn val="ctr"/>
        <c:lblOffset val="100"/>
        <c:noMultiLvlLbl val="0"/>
      </c:catAx>
      <c:valAx>
        <c:axId val="2041553480"/>
        <c:scaling>
          <c:logBase val="2.0"/>
          <c:orientation val="minMax"/>
          <c:max val="50000.0"/>
          <c:min val="1000.0"/>
        </c:scaling>
        <c:delete val="0"/>
        <c:axPos val="l"/>
        <c:majorGridlines/>
        <c:numFmt formatCode="General" sourceLinked="1"/>
        <c:majorTickMark val="out"/>
        <c:minorTickMark val="none"/>
        <c:tickLblPos val="nextTo"/>
        <c:crossAx val="20415505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Sheet1!$B$1</c:f>
              <c:strCache>
                <c:ptCount val="1"/>
                <c:pt idx="0">
                  <c:v>Science projects on South Georgia</c:v>
                </c:pt>
              </c:strCache>
            </c:strRef>
          </c:tx>
          <c:marker>
            <c:symbol val="none"/>
          </c:marker>
          <c:cat>
            <c:numRef>
              <c:f>Sheet1!$A$2:$A$5</c:f>
              <c:numCache>
                <c:formatCode>General</c:formatCode>
                <c:ptCount val="4"/>
                <c:pt idx="0">
                  <c:v>2013.0</c:v>
                </c:pt>
                <c:pt idx="1">
                  <c:v>2014.0</c:v>
                </c:pt>
                <c:pt idx="2">
                  <c:v>2015.0</c:v>
                </c:pt>
                <c:pt idx="3">
                  <c:v>2016.0</c:v>
                </c:pt>
              </c:numCache>
            </c:numRef>
          </c:cat>
          <c:val>
            <c:numRef>
              <c:f>Sheet1!$B$2:$B$5</c:f>
              <c:numCache>
                <c:formatCode>General</c:formatCode>
                <c:ptCount val="4"/>
                <c:pt idx="0">
                  <c:v>15.0</c:v>
                </c:pt>
                <c:pt idx="1">
                  <c:v>32.0</c:v>
                </c:pt>
                <c:pt idx="2">
                  <c:v>34.0</c:v>
                </c:pt>
                <c:pt idx="3">
                  <c:v>39.0</c:v>
                </c:pt>
              </c:numCache>
            </c:numRef>
          </c:val>
          <c:smooth val="0"/>
        </c:ser>
        <c:dLbls>
          <c:showLegendKey val="0"/>
          <c:showVal val="0"/>
          <c:showCatName val="0"/>
          <c:showSerName val="0"/>
          <c:showPercent val="0"/>
          <c:showBubbleSize val="0"/>
        </c:dLbls>
        <c:marker val="1"/>
        <c:smooth val="0"/>
        <c:axId val="2083365320"/>
        <c:axId val="2083368264"/>
      </c:lineChart>
      <c:catAx>
        <c:axId val="2083365320"/>
        <c:scaling>
          <c:orientation val="minMax"/>
        </c:scaling>
        <c:delete val="0"/>
        <c:axPos val="b"/>
        <c:numFmt formatCode="General" sourceLinked="1"/>
        <c:majorTickMark val="out"/>
        <c:minorTickMark val="none"/>
        <c:tickLblPos val="nextTo"/>
        <c:crossAx val="2083368264"/>
        <c:crosses val="autoZero"/>
        <c:auto val="1"/>
        <c:lblAlgn val="ctr"/>
        <c:lblOffset val="100"/>
        <c:noMultiLvlLbl val="0"/>
      </c:catAx>
      <c:valAx>
        <c:axId val="2083368264"/>
        <c:scaling>
          <c:orientation val="minMax"/>
        </c:scaling>
        <c:delete val="0"/>
        <c:axPos val="l"/>
        <c:majorGridlines/>
        <c:numFmt formatCode="General" sourceLinked="1"/>
        <c:majorTickMark val="out"/>
        <c:minorTickMark val="none"/>
        <c:tickLblPos val="nextTo"/>
        <c:crossAx val="2083365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2BAAC0-7020-1A4B-B9D1-8F62B834698D}"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en-US"/>
        </a:p>
      </dgm:t>
    </dgm:pt>
    <dgm:pt modelId="{71C7059F-94AE-2442-87B1-AAC911452803}">
      <dgm:prSet custT="1"/>
      <dgm:spPr/>
      <dgm:t>
        <a:bodyPr/>
        <a:lstStyle/>
        <a:p>
          <a:pPr rtl="0"/>
          <a:r>
            <a:rPr lang="en-US" sz="1600" b="1" dirty="0" smtClean="0"/>
            <a:t>Protected Areas</a:t>
          </a:r>
          <a:endParaRPr lang="en-US" sz="1600" dirty="0"/>
        </a:p>
      </dgm:t>
    </dgm:pt>
    <dgm:pt modelId="{1AF95C41-B862-9147-BEB7-6072DD032451}" type="parTrans" cxnId="{EAB8D1C8-0F19-C345-B53B-8A037A44FCF3}">
      <dgm:prSet/>
      <dgm:spPr/>
      <dgm:t>
        <a:bodyPr/>
        <a:lstStyle/>
        <a:p>
          <a:endParaRPr lang="en-US"/>
        </a:p>
      </dgm:t>
    </dgm:pt>
    <dgm:pt modelId="{60B3AB0D-B53B-0842-B5AD-A810DD49825A}" type="sibTrans" cxnId="{EAB8D1C8-0F19-C345-B53B-8A037A44FCF3}">
      <dgm:prSet/>
      <dgm:spPr/>
      <dgm:t>
        <a:bodyPr/>
        <a:lstStyle/>
        <a:p>
          <a:endParaRPr lang="en-US"/>
        </a:p>
      </dgm:t>
    </dgm:pt>
    <dgm:pt modelId="{599EA8F8-3186-494E-BB50-FE3E0DB9538B}">
      <dgm:prSet custT="1"/>
      <dgm:spPr/>
      <dgm:t>
        <a:bodyPr/>
        <a:lstStyle/>
        <a:p>
          <a:pPr rtl="0"/>
          <a:r>
            <a:rPr lang="en-US" sz="1200" b="1" dirty="0" smtClean="0">
              <a:latin typeface="Arial"/>
              <a:cs typeface="Arial"/>
            </a:rPr>
            <a:t>Purpose </a:t>
          </a:r>
        </a:p>
        <a:p>
          <a:pPr rtl="0"/>
          <a:r>
            <a:rPr lang="en-US" sz="1050" b="1" dirty="0" smtClean="0">
              <a:latin typeface="Arial"/>
              <a:cs typeface="Arial"/>
            </a:rPr>
            <a:t>e.g. wildlife, heritage, wilderness, scenic beauty, science, tourism</a:t>
          </a:r>
          <a:r>
            <a:rPr lang="en-US" sz="1200" b="1" dirty="0" smtClean="0">
              <a:latin typeface="Arial"/>
              <a:cs typeface="Arial"/>
            </a:rPr>
            <a:t> </a:t>
          </a:r>
          <a:endParaRPr lang="en-US" sz="1200" b="1" dirty="0">
            <a:latin typeface="Arial"/>
            <a:cs typeface="Arial"/>
          </a:endParaRPr>
        </a:p>
      </dgm:t>
    </dgm:pt>
    <dgm:pt modelId="{E2D0D11F-3454-5F4C-B2D6-B73A05E21344}" type="parTrans" cxnId="{7065FDA7-F125-7447-9CD0-F2CA0846729B}">
      <dgm:prSet/>
      <dgm:spPr/>
      <dgm:t>
        <a:bodyPr/>
        <a:lstStyle/>
        <a:p>
          <a:endParaRPr lang="en-US"/>
        </a:p>
      </dgm:t>
    </dgm:pt>
    <dgm:pt modelId="{F4DA6D28-05BA-7F4F-A283-12F17C16DDCD}" type="sibTrans" cxnId="{7065FDA7-F125-7447-9CD0-F2CA0846729B}">
      <dgm:prSet/>
      <dgm:spPr/>
      <dgm:t>
        <a:bodyPr/>
        <a:lstStyle/>
        <a:p>
          <a:endParaRPr lang="en-US"/>
        </a:p>
      </dgm:t>
    </dgm:pt>
    <dgm:pt modelId="{14E28FA3-0B21-8347-99F8-9644B32A8830}">
      <dgm:prSet custT="1"/>
      <dgm:spPr/>
      <dgm:t>
        <a:bodyPr/>
        <a:lstStyle/>
        <a:p>
          <a:pPr rtl="0"/>
          <a:r>
            <a:rPr lang="en-US" sz="1200" b="1" dirty="0" smtClean="0">
              <a:latin typeface="Arial"/>
              <a:cs typeface="Arial"/>
            </a:rPr>
            <a:t>Spatial data</a:t>
          </a:r>
        </a:p>
        <a:p>
          <a:pPr rtl="0"/>
          <a:endParaRPr lang="en-US" sz="1050" b="1" dirty="0">
            <a:latin typeface="Arial"/>
            <a:cs typeface="Arial"/>
          </a:endParaRPr>
        </a:p>
      </dgm:t>
    </dgm:pt>
    <dgm:pt modelId="{38B8E631-E564-5446-9996-652F28993FAB}" type="parTrans" cxnId="{19BF52E1-7943-4343-8F02-94DA16BAAC55}">
      <dgm:prSet/>
      <dgm:spPr/>
      <dgm:t>
        <a:bodyPr/>
        <a:lstStyle/>
        <a:p>
          <a:endParaRPr lang="en-US"/>
        </a:p>
      </dgm:t>
    </dgm:pt>
    <dgm:pt modelId="{8D555922-2FDD-7841-B358-614BA2E89071}" type="sibTrans" cxnId="{19BF52E1-7943-4343-8F02-94DA16BAAC55}">
      <dgm:prSet/>
      <dgm:spPr/>
      <dgm:t>
        <a:bodyPr/>
        <a:lstStyle/>
        <a:p>
          <a:endParaRPr lang="en-US"/>
        </a:p>
      </dgm:t>
    </dgm:pt>
    <dgm:pt modelId="{296E6C0D-98D2-3046-B768-6D0A4DC773A7}">
      <dgm:prSet custT="1"/>
      <dgm:spPr/>
      <dgm:t>
        <a:bodyPr/>
        <a:lstStyle/>
        <a:p>
          <a:pPr rtl="0"/>
          <a:r>
            <a:rPr lang="en-US" sz="1200" b="1" dirty="0" smtClean="0">
              <a:latin typeface="Arial"/>
              <a:cs typeface="Arial"/>
            </a:rPr>
            <a:t>Reduce conflict</a:t>
          </a:r>
          <a:endParaRPr lang="en-US" sz="1200" b="1" dirty="0">
            <a:latin typeface="Arial"/>
            <a:cs typeface="Arial"/>
          </a:endParaRPr>
        </a:p>
      </dgm:t>
    </dgm:pt>
    <dgm:pt modelId="{43E7FF87-6808-7F48-AA78-901ED6B28656}" type="parTrans" cxnId="{2173E4B8-BFAC-EC43-96B1-B4E84811710E}">
      <dgm:prSet/>
      <dgm:spPr/>
      <dgm:t>
        <a:bodyPr/>
        <a:lstStyle/>
        <a:p>
          <a:endParaRPr lang="en-US"/>
        </a:p>
      </dgm:t>
    </dgm:pt>
    <dgm:pt modelId="{708C2E77-1621-9640-B7A0-DE750D98CEC2}" type="sibTrans" cxnId="{2173E4B8-BFAC-EC43-96B1-B4E84811710E}">
      <dgm:prSet/>
      <dgm:spPr/>
      <dgm:t>
        <a:bodyPr/>
        <a:lstStyle/>
        <a:p>
          <a:endParaRPr lang="en-US"/>
        </a:p>
      </dgm:t>
    </dgm:pt>
    <dgm:pt modelId="{A03047CA-AF25-8F4B-AE21-FE269998918D}">
      <dgm:prSet custT="1"/>
      <dgm:spPr/>
      <dgm:t>
        <a:bodyPr/>
        <a:lstStyle/>
        <a:p>
          <a:pPr rtl="0"/>
          <a:r>
            <a:rPr lang="en-US" sz="1200" b="1" dirty="0" smtClean="0">
              <a:latin typeface="Arial"/>
              <a:cs typeface="Arial"/>
            </a:rPr>
            <a:t>Management and review</a:t>
          </a:r>
        </a:p>
        <a:p>
          <a:pPr rtl="0"/>
          <a:r>
            <a:rPr lang="en-US" sz="1050" b="1" dirty="0" smtClean="0">
              <a:latin typeface="Arial"/>
              <a:cs typeface="Arial"/>
            </a:rPr>
            <a:t>Baseline data</a:t>
          </a:r>
          <a:endParaRPr lang="en-US" sz="1050" b="1" dirty="0">
            <a:latin typeface="Arial"/>
            <a:cs typeface="Arial"/>
          </a:endParaRPr>
        </a:p>
      </dgm:t>
    </dgm:pt>
    <dgm:pt modelId="{52A5DAC7-FC16-A04B-B0F4-829FBDE4B994}" type="parTrans" cxnId="{F049BCB8-105A-CA4B-9959-572757F5CCEE}">
      <dgm:prSet/>
      <dgm:spPr/>
      <dgm:t>
        <a:bodyPr/>
        <a:lstStyle/>
        <a:p>
          <a:endParaRPr lang="en-US"/>
        </a:p>
      </dgm:t>
    </dgm:pt>
    <dgm:pt modelId="{55BDB282-256C-4546-83B7-2D9890B0D785}" type="sibTrans" cxnId="{F049BCB8-105A-CA4B-9959-572757F5CCEE}">
      <dgm:prSet/>
      <dgm:spPr/>
      <dgm:t>
        <a:bodyPr/>
        <a:lstStyle/>
        <a:p>
          <a:endParaRPr lang="en-US"/>
        </a:p>
      </dgm:t>
    </dgm:pt>
    <dgm:pt modelId="{CE5D2E74-0B68-3B4E-8C8C-5D8AFB8F4EB1}">
      <dgm:prSet custT="1"/>
      <dgm:spPr/>
      <dgm:t>
        <a:bodyPr/>
        <a:lstStyle/>
        <a:p>
          <a:pPr rtl="0"/>
          <a:r>
            <a:rPr lang="en-US" sz="1200" b="1" dirty="0" smtClean="0">
              <a:latin typeface="Arial"/>
              <a:cs typeface="Arial"/>
            </a:rPr>
            <a:t>Threats</a:t>
          </a:r>
        </a:p>
        <a:p>
          <a:pPr rtl="0"/>
          <a:r>
            <a:rPr lang="en-US" sz="1050" b="1" dirty="0" smtClean="0">
              <a:latin typeface="Arial"/>
              <a:cs typeface="Arial"/>
            </a:rPr>
            <a:t>Human impacts, local, global, natural</a:t>
          </a:r>
          <a:endParaRPr lang="en-US" sz="1050" b="1" dirty="0">
            <a:latin typeface="Arial"/>
            <a:cs typeface="Arial"/>
          </a:endParaRPr>
        </a:p>
      </dgm:t>
    </dgm:pt>
    <dgm:pt modelId="{E684F170-E848-7C4E-AAFC-640382E9CD28}" type="sibTrans" cxnId="{482DECD9-37C8-7342-BAD2-DD7CE15230DD}">
      <dgm:prSet/>
      <dgm:spPr/>
      <dgm:t>
        <a:bodyPr/>
        <a:lstStyle/>
        <a:p>
          <a:endParaRPr lang="en-US"/>
        </a:p>
      </dgm:t>
    </dgm:pt>
    <dgm:pt modelId="{72804B42-A2B5-CD44-927B-9049019227EB}" type="parTrans" cxnId="{482DECD9-37C8-7342-BAD2-DD7CE15230DD}">
      <dgm:prSet/>
      <dgm:spPr/>
      <dgm:t>
        <a:bodyPr/>
        <a:lstStyle/>
        <a:p>
          <a:endParaRPr lang="en-US"/>
        </a:p>
      </dgm:t>
    </dgm:pt>
    <dgm:pt modelId="{9491BE6A-B13F-1B49-A736-A0E7BB261A62}" type="pres">
      <dgm:prSet presAssocID="{E12BAAC0-7020-1A4B-B9D1-8F62B834698D}" presName="cycle" presStyleCnt="0">
        <dgm:presLayoutVars>
          <dgm:chMax val="1"/>
          <dgm:dir/>
          <dgm:animLvl val="ctr"/>
          <dgm:resizeHandles val="exact"/>
        </dgm:presLayoutVars>
      </dgm:prSet>
      <dgm:spPr/>
      <dgm:t>
        <a:bodyPr/>
        <a:lstStyle/>
        <a:p>
          <a:endParaRPr lang="en-US"/>
        </a:p>
      </dgm:t>
    </dgm:pt>
    <dgm:pt modelId="{499A6CF9-4866-7846-BD23-602D026E2A09}" type="pres">
      <dgm:prSet presAssocID="{71C7059F-94AE-2442-87B1-AAC911452803}" presName="centerShape" presStyleLbl="node0" presStyleIdx="0" presStyleCnt="1"/>
      <dgm:spPr/>
      <dgm:t>
        <a:bodyPr/>
        <a:lstStyle/>
        <a:p>
          <a:endParaRPr lang="en-US"/>
        </a:p>
      </dgm:t>
    </dgm:pt>
    <dgm:pt modelId="{45D6CC8C-1C1D-9945-B658-608C302B59D2}" type="pres">
      <dgm:prSet presAssocID="{E2D0D11F-3454-5F4C-B2D6-B73A05E21344}" presName="Name9" presStyleLbl="parChTrans1D2" presStyleIdx="0" presStyleCnt="5"/>
      <dgm:spPr/>
      <dgm:t>
        <a:bodyPr/>
        <a:lstStyle/>
        <a:p>
          <a:endParaRPr lang="en-US"/>
        </a:p>
      </dgm:t>
    </dgm:pt>
    <dgm:pt modelId="{1B3E885C-1DE7-B644-B711-DD0860A1CE1C}" type="pres">
      <dgm:prSet presAssocID="{E2D0D11F-3454-5F4C-B2D6-B73A05E21344}" presName="connTx" presStyleLbl="parChTrans1D2" presStyleIdx="0" presStyleCnt="5"/>
      <dgm:spPr/>
      <dgm:t>
        <a:bodyPr/>
        <a:lstStyle/>
        <a:p>
          <a:endParaRPr lang="en-US"/>
        </a:p>
      </dgm:t>
    </dgm:pt>
    <dgm:pt modelId="{337FE6AC-2D52-3B43-B5C2-696803B8A0CB}" type="pres">
      <dgm:prSet presAssocID="{599EA8F8-3186-494E-BB50-FE3E0DB9538B}" presName="node" presStyleLbl="node1" presStyleIdx="0" presStyleCnt="5" custScaleX="141436" custRadScaleRad="92460">
        <dgm:presLayoutVars>
          <dgm:bulletEnabled val="1"/>
        </dgm:presLayoutVars>
      </dgm:prSet>
      <dgm:spPr/>
      <dgm:t>
        <a:bodyPr/>
        <a:lstStyle/>
        <a:p>
          <a:endParaRPr lang="en-US"/>
        </a:p>
      </dgm:t>
    </dgm:pt>
    <dgm:pt modelId="{7798C457-F119-1D4F-93BF-ED7F49260EA1}" type="pres">
      <dgm:prSet presAssocID="{38B8E631-E564-5446-9996-652F28993FAB}" presName="Name9" presStyleLbl="parChTrans1D2" presStyleIdx="1" presStyleCnt="5"/>
      <dgm:spPr/>
      <dgm:t>
        <a:bodyPr/>
        <a:lstStyle/>
        <a:p>
          <a:endParaRPr lang="en-US"/>
        </a:p>
      </dgm:t>
    </dgm:pt>
    <dgm:pt modelId="{D386F500-0A1A-1941-A041-97BE37F192BD}" type="pres">
      <dgm:prSet presAssocID="{38B8E631-E564-5446-9996-652F28993FAB}" presName="connTx" presStyleLbl="parChTrans1D2" presStyleIdx="1" presStyleCnt="5"/>
      <dgm:spPr/>
      <dgm:t>
        <a:bodyPr/>
        <a:lstStyle/>
        <a:p>
          <a:endParaRPr lang="en-US"/>
        </a:p>
      </dgm:t>
    </dgm:pt>
    <dgm:pt modelId="{9A2A3F3E-9167-E942-BD02-AD48F6468306}" type="pres">
      <dgm:prSet presAssocID="{14E28FA3-0B21-8347-99F8-9644B32A8830}" presName="node" presStyleLbl="node1" presStyleIdx="1" presStyleCnt="5" custScaleX="118280">
        <dgm:presLayoutVars>
          <dgm:bulletEnabled val="1"/>
        </dgm:presLayoutVars>
      </dgm:prSet>
      <dgm:spPr/>
      <dgm:t>
        <a:bodyPr/>
        <a:lstStyle/>
        <a:p>
          <a:endParaRPr lang="en-US"/>
        </a:p>
      </dgm:t>
    </dgm:pt>
    <dgm:pt modelId="{E9AD2524-84FF-0743-9E3F-D060AC466CB7}" type="pres">
      <dgm:prSet presAssocID="{72804B42-A2B5-CD44-927B-9049019227EB}" presName="Name9" presStyleLbl="parChTrans1D2" presStyleIdx="2" presStyleCnt="5"/>
      <dgm:spPr/>
      <dgm:t>
        <a:bodyPr/>
        <a:lstStyle/>
        <a:p>
          <a:endParaRPr lang="en-US"/>
        </a:p>
      </dgm:t>
    </dgm:pt>
    <dgm:pt modelId="{872A6EE3-FD43-E549-95AC-BDFD1D09C58E}" type="pres">
      <dgm:prSet presAssocID="{72804B42-A2B5-CD44-927B-9049019227EB}" presName="connTx" presStyleLbl="parChTrans1D2" presStyleIdx="2" presStyleCnt="5"/>
      <dgm:spPr/>
      <dgm:t>
        <a:bodyPr/>
        <a:lstStyle/>
        <a:p>
          <a:endParaRPr lang="en-US"/>
        </a:p>
      </dgm:t>
    </dgm:pt>
    <dgm:pt modelId="{07592F01-508F-DB42-B2F3-84E5193B6950}" type="pres">
      <dgm:prSet presAssocID="{CE5D2E74-0B68-3B4E-8C8C-5D8AFB8F4EB1}" presName="node" presStyleLbl="node1" presStyleIdx="2" presStyleCnt="5" custScaleX="118280">
        <dgm:presLayoutVars>
          <dgm:bulletEnabled val="1"/>
        </dgm:presLayoutVars>
      </dgm:prSet>
      <dgm:spPr/>
      <dgm:t>
        <a:bodyPr/>
        <a:lstStyle/>
        <a:p>
          <a:endParaRPr lang="en-US"/>
        </a:p>
      </dgm:t>
    </dgm:pt>
    <dgm:pt modelId="{F7E87A16-0FE7-2140-841F-451DD890854B}" type="pres">
      <dgm:prSet presAssocID="{43E7FF87-6808-7F48-AA78-901ED6B28656}" presName="Name9" presStyleLbl="parChTrans1D2" presStyleIdx="3" presStyleCnt="5"/>
      <dgm:spPr/>
      <dgm:t>
        <a:bodyPr/>
        <a:lstStyle/>
        <a:p>
          <a:endParaRPr lang="en-US"/>
        </a:p>
      </dgm:t>
    </dgm:pt>
    <dgm:pt modelId="{62FAADAD-3FD4-ED4D-B444-BCAF06E87336}" type="pres">
      <dgm:prSet presAssocID="{43E7FF87-6808-7F48-AA78-901ED6B28656}" presName="connTx" presStyleLbl="parChTrans1D2" presStyleIdx="3" presStyleCnt="5"/>
      <dgm:spPr/>
      <dgm:t>
        <a:bodyPr/>
        <a:lstStyle/>
        <a:p>
          <a:endParaRPr lang="en-US"/>
        </a:p>
      </dgm:t>
    </dgm:pt>
    <dgm:pt modelId="{45BB85A3-2116-EB4B-97C9-5CA71C8FDAEE}" type="pres">
      <dgm:prSet presAssocID="{296E6C0D-98D2-3046-B768-6D0A4DC773A7}" presName="node" presStyleLbl="node1" presStyleIdx="3" presStyleCnt="5" custScaleX="118280">
        <dgm:presLayoutVars>
          <dgm:bulletEnabled val="1"/>
        </dgm:presLayoutVars>
      </dgm:prSet>
      <dgm:spPr/>
      <dgm:t>
        <a:bodyPr/>
        <a:lstStyle/>
        <a:p>
          <a:endParaRPr lang="en-US"/>
        </a:p>
      </dgm:t>
    </dgm:pt>
    <dgm:pt modelId="{4BC4335C-BD87-A542-A81E-1FE9AAAD0CEF}" type="pres">
      <dgm:prSet presAssocID="{52A5DAC7-FC16-A04B-B0F4-829FBDE4B994}" presName="Name9" presStyleLbl="parChTrans1D2" presStyleIdx="4" presStyleCnt="5"/>
      <dgm:spPr/>
      <dgm:t>
        <a:bodyPr/>
        <a:lstStyle/>
        <a:p>
          <a:endParaRPr lang="en-US"/>
        </a:p>
      </dgm:t>
    </dgm:pt>
    <dgm:pt modelId="{BFF8CE5C-3E66-9844-BE93-21CBA71AA06C}" type="pres">
      <dgm:prSet presAssocID="{52A5DAC7-FC16-A04B-B0F4-829FBDE4B994}" presName="connTx" presStyleLbl="parChTrans1D2" presStyleIdx="4" presStyleCnt="5"/>
      <dgm:spPr/>
      <dgm:t>
        <a:bodyPr/>
        <a:lstStyle/>
        <a:p>
          <a:endParaRPr lang="en-US"/>
        </a:p>
      </dgm:t>
    </dgm:pt>
    <dgm:pt modelId="{F1828B75-9085-1B4A-B3DF-60C04BA93C6B}" type="pres">
      <dgm:prSet presAssocID="{A03047CA-AF25-8F4B-AE21-FE269998918D}" presName="node" presStyleLbl="node1" presStyleIdx="4" presStyleCnt="5" custScaleX="118280">
        <dgm:presLayoutVars>
          <dgm:bulletEnabled val="1"/>
        </dgm:presLayoutVars>
      </dgm:prSet>
      <dgm:spPr/>
      <dgm:t>
        <a:bodyPr/>
        <a:lstStyle/>
        <a:p>
          <a:endParaRPr lang="en-US"/>
        </a:p>
      </dgm:t>
    </dgm:pt>
  </dgm:ptLst>
  <dgm:cxnLst>
    <dgm:cxn modelId="{145A7CC6-F3DC-9241-B8D6-679F7E2771F9}" type="presOf" srcId="{38B8E631-E564-5446-9996-652F28993FAB}" destId="{D386F500-0A1A-1941-A041-97BE37F192BD}" srcOrd="1" destOrd="0" presId="urn:microsoft.com/office/officeart/2005/8/layout/radial1"/>
    <dgm:cxn modelId="{D9AC51F4-43EE-6347-902D-FC582EDBFD42}" type="presOf" srcId="{52A5DAC7-FC16-A04B-B0F4-829FBDE4B994}" destId="{BFF8CE5C-3E66-9844-BE93-21CBA71AA06C}" srcOrd="1" destOrd="0" presId="urn:microsoft.com/office/officeart/2005/8/layout/radial1"/>
    <dgm:cxn modelId="{535C3FB3-4ED7-CE4C-AEAB-26C93FFEE9C7}" type="presOf" srcId="{38B8E631-E564-5446-9996-652F28993FAB}" destId="{7798C457-F119-1D4F-93BF-ED7F49260EA1}" srcOrd="0" destOrd="0" presId="urn:microsoft.com/office/officeart/2005/8/layout/radial1"/>
    <dgm:cxn modelId="{2DCFBA73-2BFB-9E42-99D2-43D2327313A9}" type="presOf" srcId="{CE5D2E74-0B68-3B4E-8C8C-5D8AFB8F4EB1}" destId="{07592F01-508F-DB42-B2F3-84E5193B6950}" srcOrd="0" destOrd="0" presId="urn:microsoft.com/office/officeart/2005/8/layout/radial1"/>
    <dgm:cxn modelId="{EAB8D1C8-0F19-C345-B53B-8A037A44FCF3}" srcId="{E12BAAC0-7020-1A4B-B9D1-8F62B834698D}" destId="{71C7059F-94AE-2442-87B1-AAC911452803}" srcOrd="0" destOrd="0" parTransId="{1AF95C41-B862-9147-BEB7-6072DD032451}" sibTransId="{60B3AB0D-B53B-0842-B5AD-A810DD49825A}"/>
    <dgm:cxn modelId="{B83619F2-3826-B64D-ACBA-378C01F28AC8}" type="presOf" srcId="{71C7059F-94AE-2442-87B1-AAC911452803}" destId="{499A6CF9-4866-7846-BD23-602D026E2A09}" srcOrd="0" destOrd="0" presId="urn:microsoft.com/office/officeart/2005/8/layout/radial1"/>
    <dgm:cxn modelId="{DD12FE5F-6327-C444-A150-CE2ABF3AF07B}" type="presOf" srcId="{599EA8F8-3186-494E-BB50-FE3E0DB9538B}" destId="{337FE6AC-2D52-3B43-B5C2-696803B8A0CB}" srcOrd="0" destOrd="0" presId="urn:microsoft.com/office/officeart/2005/8/layout/radial1"/>
    <dgm:cxn modelId="{482DECD9-37C8-7342-BAD2-DD7CE15230DD}" srcId="{71C7059F-94AE-2442-87B1-AAC911452803}" destId="{CE5D2E74-0B68-3B4E-8C8C-5D8AFB8F4EB1}" srcOrd="2" destOrd="0" parTransId="{72804B42-A2B5-CD44-927B-9049019227EB}" sibTransId="{E684F170-E848-7C4E-AAFC-640382E9CD28}"/>
    <dgm:cxn modelId="{55ECC533-B417-AC4A-980E-7CB7D7DBA24D}" type="presOf" srcId="{E2D0D11F-3454-5F4C-B2D6-B73A05E21344}" destId="{45D6CC8C-1C1D-9945-B658-608C302B59D2}" srcOrd="0" destOrd="0" presId="urn:microsoft.com/office/officeart/2005/8/layout/radial1"/>
    <dgm:cxn modelId="{ABEC07CE-6D03-2449-B1DF-ACE3861F4975}" type="presOf" srcId="{296E6C0D-98D2-3046-B768-6D0A4DC773A7}" destId="{45BB85A3-2116-EB4B-97C9-5CA71C8FDAEE}" srcOrd="0" destOrd="0" presId="urn:microsoft.com/office/officeart/2005/8/layout/radial1"/>
    <dgm:cxn modelId="{DD57425C-733A-9340-9376-71BAB70C5751}" type="presOf" srcId="{72804B42-A2B5-CD44-927B-9049019227EB}" destId="{E9AD2524-84FF-0743-9E3F-D060AC466CB7}" srcOrd="0" destOrd="0" presId="urn:microsoft.com/office/officeart/2005/8/layout/radial1"/>
    <dgm:cxn modelId="{4000CA14-05B5-1E45-AE68-7FDBDF1CD1ED}" type="presOf" srcId="{43E7FF87-6808-7F48-AA78-901ED6B28656}" destId="{F7E87A16-0FE7-2140-841F-451DD890854B}" srcOrd="0" destOrd="0" presId="urn:microsoft.com/office/officeart/2005/8/layout/radial1"/>
    <dgm:cxn modelId="{2DB947F6-D24B-9E43-AD0D-1FE5E1C31289}" type="presOf" srcId="{52A5DAC7-FC16-A04B-B0F4-829FBDE4B994}" destId="{4BC4335C-BD87-A542-A81E-1FE9AAAD0CEF}" srcOrd="0" destOrd="0" presId="urn:microsoft.com/office/officeart/2005/8/layout/radial1"/>
    <dgm:cxn modelId="{F049BCB8-105A-CA4B-9959-572757F5CCEE}" srcId="{71C7059F-94AE-2442-87B1-AAC911452803}" destId="{A03047CA-AF25-8F4B-AE21-FE269998918D}" srcOrd="4" destOrd="0" parTransId="{52A5DAC7-FC16-A04B-B0F4-829FBDE4B994}" sibTransId="{55BDB282-256C-4546-83B7-2D9890B0D785}"/>
    <dgm:cxn modelId="{7065FDA7-F125-7447-9CD0-F2CA0846729B}" srcId="{71C7059F-94AE-2442-87B1-AAC911452803}" destId="{599EA8F8-3186-494E-BB50-FE3E0DB9538B}" srcOrd="0" destOrd="0" parTransId="{E2D0D11F-3454-5F4C-B2D6-B73A05E21344}" sibTransId="{F4DA6D28-05BA-7F4F-A283-12F17C16DDCD}"/>
    <dgm:cxn modelId="{3F3A162F-EAAC-A745-83A9-F133E74B87AA}" type="presOf" srcId="{14E28FA3-0B21-8347-99F8-9644B32A8830}" destId="{9A2A3F3E-9167-E942-BD02-AD48F6468306}" srcOrd="0" destOrd="0" presId="urn:microsoft.com/office/officeart/2005/8/layout/radial1"/>
    <dgm:cxn modelId="{2173E4B8-BFAC-EC43-96B1-B4E84811710E}" srcId="{71C7059F-94AE-2442-87B1-AAC911452803}" destId="{296E6C0D-98D2-3046-B768-6D0A4DC773A7}" srcOrd="3" destOrd="0" parTransId="{43E7FF87-6808-7F48-AA78-901ED6B28656}" sibTransId="{708C2E77-1621-9640-B7A0-DE750D98CEC2}"/>
    <dgm:cxn modelId="{13555D75-3A47-7B4F-8E17-FC0E0F73D489}" type="presOf" srcId="{43E7FF87-6808-7F48-AA78-901ED6B28656}" destId="{62FAADAD-3FD4-ED4D-B444-BCAF06E87336}" srcOrd="1" destOrd="0" presId="urn:microsoft.com/office/officeart/2005/8/layout/radial1"/>
    <dgm:cxn modelId="{D4D8733F-DCCC-E44E-9994-9868B483FD95}" type="presOf" srcId="{72804B42-A2B5-CD44-927B-9049019227EB}" destId="{872A6EE3-FD43-E549-95AC-BDFD1D09C58E}" srcOrd="1" destOrd="0" presId="urn:microsoft.com/office/officeart/2005/8/layout/radial1"/>
    <dgm:cxn modelId="{F5AAEB9E-8E49-8946-BC21-A1A13A420E7A}" type="presOf" srcId="{E2D0D11F-3454-5F4C-B2D6-B73A05E21344}" destId="{1B3E885C-1DE7-B644-B711-DD0860A1CE1C}" srcOrd="1" destOrd="0" presId="urn:microsoft.com/office/officeart/2005/8/layout/radial1"/>
    <dgm:cxn modelId="{19BF52E1-7943-4343-8F02-94DA16BAAC55}" srcId="{71C7059F-94AE-2442-87B1-AAC911452803}" destId="{14E28FA3-0B21-8347-99F8-9644B32A8830}" srcOrd="1" destOrd="0" parTransId="{38B8E631-E564-5446-9996-652F28993FAB}" sibTransId="{8D555922-2FDD-7841-B358-614BA2E89071}"/>
    <dgm:cxn modelId="{607A221A-9C90-6A4B-9A7E-5D87777CDCD2}" type="presOf" srcId="{A03047CA-AF25-8F4B-AE21-FE269998918D}" destId="{F1828B75-9085-1B4A-B3DF-60C04BA93C6B}" srcOrd="0" destOrd="0" presId="urn:microsoft.com/office/officeart/2005/8/layout/radial1"/>
    <dgm:cxn modelId="{080561FF-286B-BC47-9D19-3C0230244836}" type="presOf" srcId="{E12BAAC0-7020-1A4B-B9D1-8F62B834698D}" destId="{9491BE6A-B13F-1B49-A736-A0E7BB261A62}" srcOrd="0" destOrd="0" presId="urn:microsoft.com/office/officeart/2005/8/layout/radial1"/>
    <dgm:cxn modelId="{42E791E7-EFC2-C54B-8CB4-4068A140101A}" type="presParOf" srcId="{9491BE6A-B13F-1B49-A736-A0E7BB261A62}" destId="{499A6CF9-4866-7846-BD23-602D026E2A09}" srcOrd="0" destOrd="0" presId="urn:microsoft.com/office/officeart/2005/8/layout/radial1"/>
    <dgm:cxn modelId="{238D637D-5614-6549-8AD6-AB9C47E2E130}" type="presParOf" srcId="{9491BE6A-B13F-1B49-A736-A0E7BB261A62}" destId="{45D6CC8C-1C1D-9945-B658-608C302B59D2}" srcOrd="1" destOrd="0" presId="urn:microsoft.com/office/officeart/2005/8/layout/radial1"/>
    <dgm:cxn modelId="{A9489352-CC3F-0B41-AF0B-614D2B988D9D}" type="presParOf" srcId="{45D6CC8C-1C1D-9945-B658-608C302B59D2}" destId="{1B3E885C-1DE7-B644-B711-DD0860A1CE1C}" srcOrd="0" destOrd="0" presId="urn:microsoft.com/office/officeart/2005/8/layout/radial1"/>
    <dgm:cxn modelId="{0E7A0F21-1CA9-5146-B8CD-13015CDEB8EE}" type="presParOf" srcId="{9491BE6A-B13F-1B49-A736-A0E7BB261A62}" destId="{337FE6AC-2D52-3B43-B5C2-696803B8A0CB}" srcOrd="2" destOrd="0" presId="urn:microsoft.com/office/officeart/2005/8/layout/radial1"/>
    <dgm:cxn modelId="{311BEDEA-8D83-3545-926E-2B3D33C19645}" type="presParOf" srcId="{9491BE6A-B13F-1B49-A736-A0E7BB261A62}" destId="{7798C457-F119-1D4F-93BF-ED7F49260EA1}" srcOrd="3" destOrd="0" presId="urn:microsoft.com/office/officeart/2005/8/layout/radial1"/>
    <dgm:cxn modelId="{CE01FB28-3523-9D41-9824-56F39DB149A2}" type="presParOf" srcId="{7798C457-F119-1D4F-93BF-ED7F49260EA1}" destId="{D386F500-0A1A-1941-A041-97BE37F192BD}" srcOrd="0" destOrd="0" presId="urn:microsoft.com/office/officeart/2005/8/layout/radial1"/>
    <dgm:cxn modelId="{B52590B4-9337-234B-9AC3-94570B0BEE9C}" type="presParOf" srcId="{9491BE6A-B13F-1B49-A736-A0E7BB261A62}" destId="{9A2A3F3E-9167-E942-BD02-AD48F6468306}" srcOrd="4" destOrd="0" presId="urn:microsoft.com/office/officeart/2005/8/layout/radial1"/>
    <dgm:cxn modelId="{481922A3-900E-4745-B43A-2B1ACDEC7266}" type="presParOf" srcId="{9491BE6A-B13F-1B49-A736-A0E7BB261A62}" destId="{E9AD2524-84FF-0743-9E3F-D060AC466CB7}" srcOrd="5" destOrd="0" presId="urn:microsoft.com/office/officeart/2005/8/layout/radial1"/>
    <dgm:cxn modelId="{EA50E8DA-A976-E446-B37B-74AF507BC82E}" type="presParOf" srcId="{E9AD2524-84FF-0743-9E3F-D060AC466CB7}" destId="{872A6EE3-FD43-E549-95AC-BDFD1D09C58E}" srcOrd="0" destOrd="0" presId="urn:microsoft.com/office/officeart/2005/8/layout/radial1"/>
    <dgm:cxn modelId="{F1FB01ED-9AF5-5C4A-9880-6D3951DB3075}" type="presParOf" srcId="{9491BE6A-B13F-1B49-A736-A0E7BB261A62}" destId="{07592F01-508F-DB42-B2F3-84E5193B6950}" srcOrd="6" destOrd="0" presId="urn:microsoft.com/office/officeart/2005/8/layout/radial1"/>
    <dgm:cxn modelId="{6B75C713-F9F1-2941-A60B-714DDAF067B2}" type="presParOf" srcId="{9491BE6A-B13F-1B49-A736-A0E7BB261A62}" destId="{F7E87A16-0FE7-2140-841F-451DD890854B}" srcOrd="7" destOrd="0" presId="urn:microsoft.com/office/officeart/2005/8/layout/radial1"/>
    <dgm:cxn modelId="{A534B066-F0C2-7C4F-956E-084A7978F4F8}" type="presParOf" srcId="{F7E87A16-0FE7-2140-841F-451DD890854B}" destId="{62FAADAD-3FD4-ED4D-B444-BCAF06E87336}" srcOrd="0" destOrd="0" presId="urn:microsoft.com/office/officeart/2005/8/layout/radial1"/>
    <dgm:cxn modelId="{0640B2BD-3295-F74F-A906-41C93BF599F8}" type="presParOf" srcId="{9491BE6A-B13F-1B49-A736-A0E7BB261A62}" destId="{45BB85A3-2116-EB4B-97C9-5CA71C8FDAEE}" srcOrd="8" destOrd="0" presId="urn:microsoft.com/office/officeart/2005/8/layout/radial1"/>
    <dgm:cxn modelId="{CA93D9FA-C086-5D4D-AC96-2D498A1FECE8}" type="presParOf" srcId="{9491BE6A-B13F-1B49-A736-A0E7BB261A62}" destId="{4BC4335C-BD87-A542-A81E-1FE9AAAD0CEF}" srcOrd="9" destOrd="0" presId="urn:microsoft.com/office/officeart/2005/8/layout/radial1"/>
    <dgm:cxn modelId="{9FF4E0FF-2BAA-F349-8F3B-A34F1B5D1596}" type="presParOf" srcId="{4BC4335C-BD87-A542-A81E-1FE9AAAD0CEF}" destId="{BFF8CE5C-3E66-9844-BE93-21CBA71AA06C}" srcOrd="0" destOrd="0" presId="urn:microsoft.com/office/officeart/2005/8/layout/radial1"/>
    <dgm:cxn modelId="{787B0A42-8B78-7149-98A2-540DF89D0411}" type="presParOf" srcId="{9491BE6A-B13F-1B49-A736-A0E7BB261A62}" destId="{F1828B75-9085-1B4A-B3DF-60C04BA93C6B}"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A6CF9-4866-7846-BD23-602D026E2A09}">
      <dsp:nvSpPr>
        <dsp:cNvPr id="0" name=""/>
        <dsp:cNvSpPr/>
      </dsp:nvSpPr>
      <dsp:spPr>
        <a:xfrm>
          <a:off x="2639733" y="1650305"/>
          <a:ext cx="1255262" cy="125526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b="1" kern="1200" dirty="0" smtClean="0"/>
            <a:t>Protected Areas</a:t>
          </a:r>
          <a:endParaRPr lang="en-US" sz="1600" kern="1200" dirty="0"/>
        </a:p>
      </dsp:txBody>
      <dsp:txXfrm>
        <a:off x="2823562" y="1834134"/>
        <a:ext cx="887604" cy="887604"/>
      </dsp:txXfrm>
    </dsp:sp>
    <dsp:sp modelId="{45D6CC8C-1C1D-9945-B658-608C302B59D2}">
      <dsp:nvSpPr>
        <dsp:cNvPr id="0" name=""/>
        <dsp:cNvSpPr/>
      </dsp:nvSpPr>
      <dsp:spPr>
        <a:xfrm rot="16200000">
          <a:off x="3139439" y="1505091"/>
          <a:ext cx="255851" cy="34576"/>
        </a:xfrm>
        <a:custGeom>
          <a:avLst/>
          <a:gdLst/>
          <a:ahLst/>
          <a:cxnLst/>
          <a:rect l="0" t="0" r="0" b="0"/>
          <a:pathLst>
            <a:path>
              <a:moveTo>
                <a:pt x="0" y="17288"/>
              </a:moveTo>
              <a:lnTo>
                <a:pt x="255851" y="1728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60968" y="1515983"/>
        <a:ext cx="12792" cy="12792"/>
      </dsp:txXfrm>
    </dsp:sp>
    <dsp:sp modelId="{337FE6AC-2D52-3B43-B5C2-696803B8A0CB}">
      <dsp:nvSpPr>
        <dsp:cNvPr id="0" name=""/>
        <dsp:cNvSpPr/>
      </dsp:nvSpPr>
      <dsp:spPr>
        <a:xfrm>
          <a:off x="2379668" y="139190"/>
          <a:ext cx="1775393" cy="125526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latin typeface="Arial"/>
              <a:cs typeface="Arial"/>
            </a:rPr>
            <a:t>Purpose </a:t>
          </a:r>
        </a:p>
        <a:p>
          <a:pPr lvl="0" algn="ctr" defTabSz="533400" rtl="0">
            <a:lnSpc>
              <a:spcPct val="90000"/>
            </a:lnSpc>
            <a:spcBef>
              <a:spcPct val="0"/>
            </a:spcBef>
            <a:spcAft>
              <a:spcPct val="35000"/>
            </a:spcAft>
          </a:pPr>
          <a:r>
            <a:rPr lang="en-US" sz="1050" b="1" kern="1200" dirty="0" smtClean="0">
              <a:latin typeface="Arial"/>
              <a:cs typeface="Arial"/>
            </a:rPr>
            <a:t>e.g. wildlife, heritage, wilderness, scenic beauty, science, tourism</a:t>
          </a:r>
          <a:r>
            <a:rPr lang="en-US" sz="1200" b="1" kern="1200" dirty="0" smtClean="0">
              <a:latin typeface="Arial"/>
              <a:cs typeface="Arial"/>
            </a:rPr>
            <a:t> </a:t>
          </a:r>
          <a:endParaRPr lang="en-US" sz="1200" b="1" kern="1200" dirty="0">
            <a:latin typeface="Arial"/>
            <a:cs typeface="Arial"/>
          </a:endParaRPr>
        </a:p>
      </dsp:txBody>
      <dsp:txXfrm>
        <a:off x="2639668" y="323019"/>
        <a:ext cx="1255393" cy="887604"/>
      </dsp:txXfrm>
    </dsp:sp>
    <dsp:sp modelId="{7798C457-F119-1D4F-93BF-ED7F49260EA1}">
      <dsp:nvSpPr>
        <dsp:cNvPr id="0" name=""/>
        <dsp:cNvSpPr/>
      </dsp:nvSpPr>
      <dsp:spPr>
        <a:xfrm rot="20520000">
          <a:off x="3857472" y="2023730"/>
          <a:ext cx="278101" cy="34576"/>
        </a:xfrm>
        <a:custGeom>
          <a:avLst/>
          <a:gdLst/>
          <a:ahLst/>
          <a:cxnLst/>
          <a:rect l="0" t="0" r="0" b="0"/>
          <a:pathLst>
            <a:path>
              <a:moveTo>
                <a:pt x="0" y="17288"/>
              </a:moveTo>
              <a:lnTo>
                <a:pt x="278101" y="1728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89570" y="2034066"/>
        <a:ext cx="13905" cy="13905"/>
      </dsp:txXfrm>
    </dsp:sp>
    <dsp:sp modelId="{9A2A3F3E-9167-E942-BD02-AD48F6468306}">
      <dsp:nvSpPr>
        <dsp:cNvPr id="0" name=""/>
        <dsp:cNvSpPr/>
      </dsp:nvSpPr>
      <dsp:spPr>
        <a:xfrm>
          <a:off x="4079355" y="1145265"/>
          <a:ext cx="1484724" cy="125526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latin typeface="Arial"/>
              <a:cs typeface="Arial"/>
            </a:rPr>
            <a:t>Spatial data</a:t>
          </a:r>
        </a:p>
        <a:p>
          <a:pPr lvl="0" algn="ctr" defTabSz="533400" rtl="0">
            <a:lnSpc>
              <a:spcPct val="90000"/>
            </a:lnSpc>
            <a:spcBef>
              <a:spcPct val="0"/>
            </a:spcBef>
            <a:spcAft>
              <a:spcPct val="35000"/>
            </a:spcAft>
          </a:pPr>
          <a:endParaRPr lang="en-US" sz="1050" b="1" kern="1200" dirty="0">
            <a:latin typeface="Arial"/>
            <a:cs typeface="Arial"/>
          </a:endParaRPr>
        </a:p>
      </dsp:txBody>
      <dsp:txXfrm>
        <a:off x="4296788" y="1329094"/>
        <a:ext cx="1049858" cy="887604"/>
      </dsp:txXfrm>
    </dsp:sp>
    <dsp:sp modelId="{E9AD2524-84FF-0743-9E3F-D060AC466CB7}">
      <dsp:nvSpPr>
        <dsp:cNvPr id="0" name=""/>
        <dsp:cNvSpPr/>
      </dsp:nvSpPr>
      <dsp:spPr>
        <a:xfrm rot="3240000">
          <a:off x="3565032" y="2908238"/>
          <a:ext cx="345667" cy="34576"/>
        </a:xfrm>
        <a:custGeom>
          <a:avLst/>
          <a:gdLst/>
          <a:ahLst/>
          <a:cxnLst/>
          <a:rect l="0" t="0" r="0" b="0"/>
          <a:pathLst>
            <a:path>
              <a:moveTo>
                <a:pt x="0" y="17288"/>
              </a:moveTo>
              <a:lnTo>
                <a:pt x="345667" y="1728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729224" y="2916884"/>
        <a:ext cx="17283" cy="17283"/>
      </dsp:txXfrm>
    </dsp:sp>
    <dsp:sp modelId="{07592F01-508F-DB42-B2F3-84E5193B6950}">
      <dsp:nvSpPr>
        <dsp:cNvPr id="0" name=""/>
        <dsp:cNvSpPr/>
      </dsp:nvSpPr>
      <dsp:spPr>
        <a:xfrm>
          <a:off x="3485645" y="2972516"/>
          <a:ext cx="1484724" cy="125526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latin typeface="Arial"/>
              <a:cs typeface="Arial"/>
            </a:rPr>
            <a:t>Threats</a:t>
          </a:r>
        </a:p>
        <a:p>
          <a:pPr lvl="0" algn="ctr" defTabSz="533400" rtl="0">
            <a:lnSpc>
              <a:spcPct val="90000"/>
            </a:lnSpc>
            <a:spcBef>
              <a:spcPct val="0"/>
            </a:spcBef>
            <a:spcAft>
              <a:spcPct val="35000"/>
            </a:spcAft>
          </a:pPr>
          <a:r>
            <a:rPr lang="en-US" sz="1050" b="1" kern="1200" dirty="0" smtClean="0">
              <a:latin typeface="Arial"/>
              <a:cs typeface="Arial"/>
            </a:rPr>
            <a:t>Human impacts, local, global, natural</a:t>
          </a:r>
          <a:endParaRPr lang="en-US" sz="1050" b="1" kern="1200" dirty="0">
            <a:latin typeface="Arial"/>
            <a:cs typeface="Arial"/>
          </a:endParaRPr>
        </a:p>
      </dsp:txBody>
      <dsp:txXfrm>
        <a:off x="3703078" y="3156345"/>
        <a:ext cx="1049858" cy="887604"/>
      </dsp:txXfrm>
    </dsp:sp>
    <dsp:sp modelId="{F7E87A16-0FE7-2140-841F-451DD890854B}">
      <dsp:nvSpPr>
        <dsp:cNvPr id="0" name=""/>
        <dsp:cNvSpPr/>
      </dsp:nvSpPr>
      <dsp:spPr>
        <a:xfrm rot="7560000">
          <a:off x="2624029" y="2908238"/>
          <a:ext cx="345667" cy="34576"/>
        </a:xfrm>
        <a:custGeom>
          <a:avLst/>
          <a:gdLst/>
          <a:ahLst/>
          <a:cxnLst/>
          <a:rect l="0" t="0" r="0" b="0"/>
          <a:pathLst>
            <a:path>
              <a:moveTo>
                <a:pt x="0" y="17288"/>
              </a:moveTo>
              <a:lnTo>
                <a:pt x="345667" y="1728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88221" y="2916884"/>
        <a:ext cx="17283" cy="17283"/>
      </dsp:txXfrm>
    </dsp:sp>
    <dsp:sp modelId="{45BB85A3-2116-EB4B-97C9-5CA71C8FDAEE}">
      <dsp:nvSpPr>
        <dsp:cNvPr id="0" name=""/>
        <dsp:cNvSpPr/>
      </dsp:nvSpPr>
      <dsp:spPr>
        <a:xfrm>
          <a:off x="1564359" y="2972516"/>
          <a:ext cx="1484724" cy="125526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latin typeface="Arial"/>
              <a:cs typeface="Arial"/>
            </a:rPr>
            <a:t>Reduce conflict</a:t>
          </a:r>
          <a:endParaRPr lang="en-US" sz="1200" b="1" kern="1200" dirty="0">
            <a:latin typeface="Arial"/>
            <a:cs typeface="Arial"/>
          </a:endParaRPr>
        </a:p>
      </dsp:txBody>
      <dsp:txXfrm>
        <a:off x="1781792" y="3156345"/>
        <a:ext cx="1049858" cy="887604"/>
      </dsp:txXfrm>
    </dsp:sp>
    <dsp:sp modelId="{4BC4335C-BD87-A542-A81E-1FE9AAAD0CEF}">
      <dsp:nvSpPr>
        <dsp:cNvPr id="0" name=""/>
        <dsp:cNvSpPr/>
      </dsp:nvSpPr>
      <dsp:spPr>
        <a:xfrm rot="11880000">
          <a:off x="2399156" y="2023730"/>
          <a:ext cx="278101" cy="34576"/>
        </a:xfrm>
        <a:custGeom>
          <a:avLst/>
          <a:gdLst/>
          <a:ahLst/>
          <a:cxnLst/>
          <a:rect l="0" t="0" r="0" b="0"/>
          <a:pathLst>
            <a:path>
              <a:moveTo>
                <a:pt x="0" y="17288"/>
              </a:moveTo>
              <a:lnTo>
                <a:pt x="278101" y="1728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531254" y="2034066"/>
        <a:ext cx="13905" cy="13905"/>
      </dsp:txXfrm>
    </dsp:sp>
    <dsp:sp modelId="{F1828B75-9085-1B4A-B3DF-60C04BA93C6B}">
      <dsp:nvSpPr>
        <dsp:cNvPr id="0" name=""/>
        <dsp:cNvSpPr/>
      </dsp:nvSpPr>
      <dsp:spPr>
        <a:xfrm>
          <a:off x="970649" y="1145265"/>
          <a:ext cx="1484724" cy="125526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latin typeface="Arial"/>
              <a:cs typeface="Arial"/>
            </a:rPr>
            <a:t>Management and review</a:t>
          </a:r>
        </a:p>
        <a:p>
          <a:pPr lvl="0" algn="ctr" defTabSz="533400" rtl="0">
            <a:lnSpc>
              <a:spcPct val="90000"/>
            </a:lnSpc>
            <a:spcBef>
              <a:spcPct val="0"/>
            </a:spcBef>
            <a:spcAft>
              <a:spcPct val="35000"/>
            </a:spcAft>
          </a:pPr>
          <a:r>
            <a:rPr lang="en-US" sz="1050" b="1" kern="1200" dirty="0" smtClean="0">
              <a:latin typeface="Arial"/>
              <a:cs typeface="Arial"/>
            </a:rPr>
            <a:t>Baseline data</a:t>
          </a:r>
          <a:endParaRPr lang="en-US" sz="1050" b="1" kern="1200" dirty="0">
            <a:latin typeface="Arial"/>
            <a:cs typeface="Arial"/>
          </a:endParaRPr>
        </a:p>
      </dsp:txBody>
      <dsp:txXfrm>
        <a:off x="1188082" y="1329094"/>
        <a:ext cx="1049858" cy="88760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AB08AD-181A-CE43-99BD-228A70F7CFD0}" type="datetimeFigureOut">
              <a:rPr lang="en-US" smtClean="0"/>
              <a:t>21/09/16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FD89E9-F812-C147-8F49-49823F6EBA20}" type="slidenum">
              <a:rPr lang="en-US" smtClean="0"/>
              <a:t>‹#›</a:t>
            </a:fld>
            <a:endParaRPr lang="en-US"/>
          </a:p>
        </p:txBody>
      </p:sp>
    </p:spTree>
    <p:extLst>
      <p:ext uri="{BB962C8B-B14F-4D97-AF65-F5344CB8AC3E}">
        <p14:creationId xmlns:p14="http://schemas.microsoft.com/office/powerpoint/2010/main" val="7151895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is-IS" baseline="0" dirty="0" smtClean="0"/>
          </a:p>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3</a:t>
            </a:fld>
            <a:endParaRPr lang="en-US"/>
          </a:p>
        </p:txBody>
      </p:sp>
    </p:spTree>
    <p:extLst>
      <p:ext uri="{BB962C8B-B14F-4D97-AF65-F5344CB8AC3E}">
        <p14:creationId xmlns:p14="http://schemas.microsoft.com/office/powerpoint/2010/main" val="3842635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baseline="0" dirty="0" smtClean="0"/>
          </a:p>
        </p:txBody>
      </p:sp>
      <p:sp>
        <p:nvSpPr>
          <p:cNvPr id="4" name="Slide Number Placeholder 3"/>
          <p:cNvSpPr>
            <a:spLocks noGrp="1"/>
          </p:cNvSpPr>
          <p:nvPr>
            <p:ph type="sldNum" sz="quarter" idx="10"/>
          </p:nvPr>
        </p:nvSpPr>
        <p:spPr/>
        <p:txBody>
          <a:bodyPr/>
          <a:lstStyle/>
          <a:p>
            <a:fld id="{24FD89E9-F812-C147-8F49-49823F6EBA20}" type="slidenum">
              <a:rPr lang="en-US" smtClean="0"/>
              <a:t>15</a:t>
            </a:fld>
            <a:endParaRPr lang="en-US"/>
          </a:p>
        </p:txBody>
      </p:sp>
    </p:spTree>
    <p:extLst>
      <p:ext uri="{BB962C8B-B14F-4D97-AF65-F5344CB8AC3E}">
        <p14:creationId xmlns:p14="http://schemas.microsoft.com/office/powerpoint/2010/main" val="2566065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16</a:t>
            </a:fld>
            <a:endParaRPr lang="en-US"/>
          </a:p>
        </p:txBody>
      </p:sp>
    </p:spTree>
    <p:extLst>
      <p:ext uri="{BB962C8B-B14F-4D97-AF65-F5344CB8AC3E}">
        <p14:creationId xmlns:p14="http://schemas.microsoft.com/office/powerpoint/2010/main" val="34052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4FD89E9-F812-C147-8F49-49823F6EBA20}" type="slidenum">
              <a:rPr lang="en-US" smtClean="0"/>
              <a:t>17</a:t>
            </a:fld>
            <a:endParaRPr lang="en-US"/>
          </a:p>
        </p:txBody>
      </p:sp>
    </p:spTree>
    <p:extLst>
      <p:ext uri="{BB962C8B-B14F-4D97-AF65-F5344CB8AC3E}">
        <p14:creationId xmlns:p14="http://schemas.microsoft.com/office/powerpoint/2010/main" val="76973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4FD89E9-F812-C147-8F49-49823F6EBA20}" type="slidenum">
              <a:rPr lang="en-US" smtClean="0"/>
              <a:t>18</a:t>
            </a:fld>
            <a:endParaRPr lang="en-US"/>
          </a:p>
        </p:txBody>
      </p:sp>
    </p:spTree>
    <p:extLst>
      <p:ext uri="{BB962C8B-B14F-4D97-AF65-F5344CB8AC3E}">
        <p14:creationId xmlns:p14="http://schemas.microsoft.com/office/powerpoint/2010/main" val="2388768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19</a:t>
            </a:fld>
            <a:endParaRPr lang="en-US"/>
          </a:p>
        </p:txBody>
      </p:sp>
    </p:spTree>
    <p:extLst>
      <p:ext uri="{BB962C8B-B14F-4D97-AF65-F5344CB8AC3E}">
        <p14:creationId xmlns:p14="http://schemas.microsoft.com/office/powerpoint/2010/main" val="340522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4FD89E9-F812-C147-8F49-49823F6EBA20}" type="slidenum">
              <a:rPr lang="en-US" smtClean="0"/>
              <a:t>20</a:t>
            </a:fld>
            <a:endParaRPr lang="en-US"/>
          </a:p>
        </p:txBody>
      </p:sp>
    </p:spTree>
    <p:extLst>
      <p:ext uri="{BB962C8B-B14F-4D97-AF65-F5344CB8AC3E}">
        <p14:creationId xmlns:p14="http://schemas.microsoft.com/office/powerpoint/2010/main" val="3235854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21</a:t>
            </a:fld>
            <a:endParaRPr lang="en-US"/>
          </a:p>
        </p:txBody>
      </p:sp>
    </p:spTree>
    <p:extLst>
      <p:ext uri="{BB962C8B-B14F-4D97-AF65-F5344CB8AC3E}">
        <p14:creationId xmlns:p14="http://schemas.microsoft.com/office/powerpoint/2010/main" val="3542081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22</a:t>
            </a:fld>
            <a:endParaRPr lang="en-US"/>
          </a:p>
        </p:txBody>
      </p:sp>
    </p:spTree>
    <p:extLst>
      <p:ext uri="{BB962C8B-B14F-4D97-AF65-F5344CB8AC3E}">
        <p14:creationId xmlns:p14="http://schemas.microsoft.com/office/powerpoint/2010/main" val="2296822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23</a:t>
            </a:fld>
            <a:endParaRPr lang="en-US"/>
          </a:p>
        </p:txBody>
      </p:sp>
    </p:spTree>
    <p:extLst>
      <p:ext uri="{BB962C8B-B14F-4D97-AF65-F5344CB8AC3E}">
        <p14:creationId xmlns:p14="http://schemas.microsoft.com/office/powerpoint/2010/main" val="629134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24</a:t>
            </a:fld>
            <a:endParaRPr lang="en-US"/>
          </a:p>
        </p:txBody>
      </p:sp>
    </p:spTree>
    <p:extLst>
      <p:ext uri="{BB962C8B-B14F-4D97-AF65-F5344CB8AC3E}">
        <p14:creationId xmlns:p14="http://schemas.microsoft.com/office/powerpoint/2010/main" val="2607912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4</a:t>
            </a:fld>
            <a:endParaRPr lang="en-US"/>
          </a:p>
        </p:txBody>
      </p:sp>
    </p:spTree>
    <p:extLst>
      <p:ext uri="{BB962C8B-B14F-4D97-AF65-F5344CB8AC3E}">
        <p14:creationId xmlns:p14="http://schemas.microsoft.com/office/powerpoint/2010/main" val="3842635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200" dirty="0" smtClean="0">
              <a:solidFill>
                <a:srgbClr val="FF0000"/>
              </a:solidFill>
            </a:endParaRPr>
          </a:p>
        </p:txBody>
      </p:sp>
      <p:sp>
        <p:nvSpPr>
          <p:cNvPr id="4" name="Slide Number Placeholder 3"/>
          <p:cNvSpPr>
            <a:spLocks noGrp="1"/>
          </p:cNvSpPr>
          <p:nvPr>
            <p:ph type="sldNum" sz="quarter" idx="10"/>
          </p:nvPr>
        </p:nvSpPr>
        <p:spPr/>
        <p:txBody>
          <a:bodyPr/>
          <a:lstStyle/>
          <a:p>
            <a:fld id="{24FD89E9-F812-C147-8F49-49823F6EBA20}" type="slidenum">
              <a:rPr lang="en-US" smtClean="0"/>
              <a:t>26</a:t>
            </a:fld>
            <a:endParaRPr lang="en-US"/>
          </a:p>
        </p:txBody>
      </p:sp>
    </p:spTree>
    <p:extLst>
      <p:ext uri="{BB962C8B-B14F-4D97-AF65-F5344CB8AC3E}">
        <p14:creationId xmlns:p14="http://schemas.microsoft.com/office/powerpoint/2010/main" val="1983597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28</a:t>
            </a:fld>
            <a:endParaRPr lang="en-US"/>
          </a:p>
        </p:txBody>
      </p:sp>
    </p:spTree>
    <p:extLst>
      <p:ext uri="{BB962C8B-B14F-4D97-AF65-F5344CB8AC3E}">
        <p14:creationId xmlns:p14="http://schemas.microsoft.com/office/powerpoint/2010/main" val="2646160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4FD89E9-F812-C147-8F49-49823F6EBA20}" type="slidenum">
              <a:rPr lang="en-US" smtClean="0"/>
              <a:t>29</a:t>
            </a:fld>
            <a:endParaRPr lang="en-US"/>
          </a:p>
        </p:txBody>
      </p:sp>
    </p:spTree>
    <p:extLst>
      <p:ext uri="{BB962C8B-B14F-4D97-AF65-F5344CB8AC3E}">
        <p14:creationId xmlns:p14="http://schemas.microsoft.com/office/powerpoint/2010/main" val="2296822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4FD89E9-F812-C147-8F49-49823F6EBA20}" type="slidenum">
              <a:rPr lang="en-US" smtClean="0"/>
              <a:t>30</a:t>
            </a:fld>
            <a:endParaRPr lang="en-US"/>
          </a:p>
        </p:txBody>
      </p:sp>
    </p:spTree>
    <p:extLst>
      <p:ext uri="{BB962C8B-B14F-4D97-AF65-F5344CB8AC3E}">
        <p14:creationId xmlns:p14="http://schemas.microsoft.com/office/powerpoint/2010/main" val="3405221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4FD89E9-F812-C147-8F49-49823F6EBA20}" type="slidenum">
              <a:rPr lang="en-US" smtClean="0"/>
              <a:t>31</a:t>
            </a:fld>
            <a:endParaRPr lang="en-US"/>
          </a:p>
        </p:txBody>
      </p:sp>
    </p:spTree>
    <p:extLst>
      <p:ext uri="{BB962C8B-B14F-4D97-AF65-F5344CB8AC3E}">
        <p14:creationId xmlns:p14="http://schemas.microsoft.com/office/powerpoint/2010/main" val="3405221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32</a:t>
            </a:fld>
            <a:endParaRPr lang="en-US"/>
          </a:p>
        </p:txBody>
      </p:sp>
    </p:spTree>
    <p:extLst>
      <p:ext uri="{BB962C8B-B14F-4D97-AF65-F5344CB8AC3E}">
        <p14:creationId xmlns:p14="http://schemas.microsoft.com/office/powerpoint/2010/main" val="3405221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4FD89E9-F812-C147-8F49-49823F6EBA20}" type="slidenum">
              <a:rPr lang="en-US" smtClean="0"/>
              <a:t>33</a:t>
            </a:fld>
            <a:endParaRPr lang="en-US"/>
          </a:p>
        </p:txBody>
      </p:sp>
    </p:spTree>
    <p:extLst>
      <p:ext uri="{BB962C8B-B14F-4D97-AF65-F5344CB8AC3E}">
        <p14:creationId xmlns:p14="http://schemas.microsoft.com/office/powerpoint/2010/main" val="3405221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4FD89E9-F812-C147-8F49-49823F6EBA20}" type="slidenum">
              <a:rPr lang="en-US" smtClean="0"/>
              <a:t>34</a:t>
            </a:fld>
            <a:endParaRPr lang="en-US"/>
          </a:p>
        </p:txBody>
      </p:sp>
    </p:spTree>
    <p:extLst>
      <p:ext uri="{BB962C8B-B14F-4D97-AF65-F5344CB8AC3E}">
        <p14:creationId xmlns:p14="http://schemas.microsoft.com/office/powerpoint/2010/main" val="3405221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p>
        </p:txBody>
      </p:sp>
      <p:sp>
        <p:nvSpPr>
          <p:cNvPr id="4" name="Slide Number Placeholder 3"/>
          <p:cNvSpPr>
            <a:spLocks noGrp="1"/>
          </p:cNvSpPr>
          <p:nvPr>
            <p:ph type="sldNum" sz="quarter" idx="10"/>
          </p:nvPr>
        </p:nvSpPr>
        <p:spPr/>
        <p:txBody>
          <a:bodyPr/>
          <a:lstStyle/>
          <a:p>
            <a:fld id="{24FD89E9-F812-C147-8F49-49823F6EBA20}" type="slidenum">
              <a:rPr lang="en-US" smtClean="0"/>
              <a:t>35</a:t>
            </a:fld>
            <a:endParaRPr lang="en-US"/>
          </a:p>
        </p:txBody>
      </p:sp>
    </p:spTree>
    <p:extLst>
      <p:ext uri="{BB962C8B-B14F-4D97-AF65-F5344CB8AC3E}">
        <p14:creationId xmlns:p14="http://schemas.microsoft.com/office/powerpoint/2010/main" val="3405221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37</a:t>
            </a:fld>
            <a:endParaRPr lang="en-US"/>
          </a:p>
        </p:txBody>
      </p:sp>
    </p:spTree>
    <p:extLst>
      <p:ext uri="{BB962C8B-B14F-4D97-AF65-F5344CB8AC3E}">
        <p14:creationId xmlns:p14="http://schemas.microsoft.com/office/powerpoint/2010/main" val="2740809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is-IS" baseline="0" dirty="0" smtClean="0"/>
          </a:p>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5</a:t>
            </a:fld>
            <a:endParaRPr lang="en-US"/>
          </a:p>
        </p:txBody>
      </p:sp>
    </p:spTree>
    <p:extLst>
      <p:ext uri="{BB962C8B-B14F-4D97-AF65-F5344CB8AC3E}">
        <p14:creationId xmlns:p14="http://schemas.microsoft.com/office/powerpoint/2010/main" val="3842635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467A4E-C8F3-1849-B685-677BA0F3A5D3}" type="slidenum">
              <a:rPr lang="en-US" smtClean="0"/>
              <a:t>38</a:t>
            </a:fld>
            <a:endParaRPr lang="en-US"/>
          </a:p>
        </p:txBody>
      </p:sp>
    </p:spTree>
    <p:extLst>
      <p:ext uri="{BB962C8B-B14F-4D97-AF65-F5344CB8AC3E}">
        <p14:creationId xmlns:p14="http://schemas.microsoft.com/office/powerpoint/2010/main" val="571629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39</a:t>
            </a:fld>
            <a:endParaRPr lang="en-US"/>
          </a:p>
        </p:txBody>
      </p:sp>
    </p:spTree>
    <p:extLst>
      <p:ext uri="{BB962C8B-B14F-4D97-AF65-F5344CB8AC3E}">
        <p14:creationId xmlns:p14="http://schemas.microsoft.com/office/powerpoint/2010/main" val="3321564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40</a:t>
            </a:fld>
            <a:endParaRPr lang="en-US"/>
          </a:p>
        </p:txBody>
      </p:sp>
    </p:spTree>
    <p:extLst>
      <p:ext uri="{BB962C8B-B14F-4D97-AF65-F5344CB8AC3E}">
        <p14:creationId xmlns:p14="http://schemas.microsoft.com/office/powerpoint/2010/main" val="1798519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44</a:t>
            </a:fld>
            <a:endParaRPr lang="en-US"/>
          </a:p>
        </p:txBody>
      </p:sp>
    </p:spTree>
    <p:extLst>
      <p:ext uri="{BB962C8B-B14F-4D97-AF65-F5344CB8AC3E}">
        <p14:creationId xmlns:p14="http://schemas.microsoft.com/office/powerpoint/2010/main" val="2898191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8AE14-4AB8-B846-8600-9439F1A948CA}" type="slidenum">
              <a:rPr lang="en-US" smtClean="0"/>
              <a:t>45</a:t>
            </a:fld>
            <a:endParaRPr lang="en-US"/>
          </a:p>
        </p:txBody>
      </p:sp>
    </p:spTree>
    <p:extLst>
      <p:ext uri="{BB962C8B-B14F-4D97-AF65-F5344CB8AC3E}">
        <p14:creationId xmlns:p14="http://schemas.microsoft.com/office/powerpoint/2010/main" val="3147474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8AE14-4AB8-B846-8600-9439F1A948CA}" type="slidenum">
              <a:rPr lang="en-US" smtClean="0"/>
              <a:t>46</a:t>
            </a:fld>
            <a:endParaRPr lang="en-US"/>
          </a:p>
        </p:txBody>
      </p:sp>
    </p:spTree>
    <p:extLst>
      <p:ext uri="{BB962C8B-B14F-4D97-AF65-F5344CB8AC3E}">
        <p14:creationId xmlns:p14="http://schemas.microsoft.com/office/powerpoint/2010/main" val="1995423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47</a:t>
            </a:fld>
            <a:endParaRPr lang="en-US"/>
          </a:p>
        </p:txBody>
      </p:sp>
    </p:spTree>
    <p:extLst>
      <p:ext uri="{BB962C8B-B14F-4D97-AF65-F5344CB8AC3E}">
        <p14:creationId xmlns:p14="http://schemas.microsoft.com/office/powerpoint/2010/main" val="1820623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BF8AE14-4AB8-B846-8600-9439F1A948CA}" type="slidenum">
              <a:rPr lang="en-US" smtClean="0"/>
              <a:t>48</a:t>
            </a:fld>
            <a:endParaRPr lang="en-US"/>
          </a:p>
        </p:txBody>
      </p:sp>
    </p:spTree>
    <p:extLst>
      <p:ext uri="{BB962C8B-B14F-4D97-AF65-F5344CB8AC3E}">
        <p14:creationId xmlns:p14="http://schemas.microsoft.com/office/powerpoint/2010/main" val="3162615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8AE14-4AB8-B846-8600-9439F1A948CA}" type="slidenum">
              <a:rPr lang="en-US" smtClean="0"/>
              <a:t>50</a:t>
            </a:fld>
            <a:endParaRPr lang="en-US"/>
          </a:p>
        </p:txBody>
      </p:sp>
    </p:spTree>
    <p:extLst>
      <p:ext uri="{BB962C8B-B14F-4D97-AF65-F5344CB8AC3E}">
        <p14:creationId xmlns:p14="http://schemas.microsoft.com/office/powerpoint/2010/main" val="1623732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is-IS" baseline="0" dirty="0" smtClean="0"/>
          </a:p>
          <a:p>
            <a:endParaRPr lang="is-IS" baseline="0" dirty="0" smtClean="0"/>
          </a:p>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6</a:t>
            </a:fld>
            <a:endParaRPr lang="en-US"/>
          </a:p>
        </p:txBody>
      </p:sp>
    </p:spTree>
    <p:extLst>
      <p:ext uri="{BB962C8B-B14F-4D97-AF65-F5344CB8AC3E}">
        <p14:creationId xmlns:p14="http://schemas.microsoft.com/office/powerpoint/2010/main" val="3842635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8</a:t>
            </a:fld>
            <a:endParaRPr lang="en-US"/>
          </a:p>
        </p:txBody>
      </p:sp>
    </p:spTree>
    <p:extLst>
      <p:ext uri="{BB962C8B-B14F-4D97-AF65-F5344CB8AC3E}">
        <p14:creationId xmlns:p14="http://schemas.microsoft.com/office/powerpoint/2010/main" val="4230942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9</a:t>
            </a:fld>
            <a:endParaRPr lang="en-US"/>
          </a:p>
        </p:txBody>
      </p:sp>
    </p:spTree>
    <p:extLst>
      <p:ext uri="{BB962C8B-B14F-4D97-AF65-F5344CB8AC3E}">
        <p14:creationId xmlns:p14="http://schemas.microsoft.com/office/powerpoint/2010/main" val="49435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11</a:t>
            </a:fld>
            <a:endParaRPr lang="en-US"/>
          </a:p>
        </p:txBody>
      </p:sp>
    </p:spTree>
    <p:extLst>
      <p:ext uri="{BB962C8B-B14F-4D97-AF65-F5344CB8AC3E}">
        <p14:creationId xmlns:p14="http://schemas.microsoft.com/office/powerpoint/2010/main" val="101009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13</a:t>
            </a:fld>
            <a:endParaRPr lang="en-US"/>
          </a:p>
        </p:txBody>
      </p:sp>
    </p:spTree>
    <p:extLst>
      <p:ext uri="{BB962C8B-B14F-4D97-AF65-F5344CB8AC3E}">
        <p14:creationId xmlns:p14="http://schemas.microsoft.com/office/powerpoint/2010/main" val="3027137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D89E9-F812-C147-8F49-49823F6EBA20}" type="slidenum">
              <a:rPr lang="en-US" smtClean="0"/>
              <a:t>14</a:t>
            </a:fld>
            <a:endParaRPr lang="en-US"/>
          </a:p>
        </p:txBody>
      </p:sp>
    </p:spTree>
    <p:extLst>
      <p:ext uri="{BB962C8B-B14F-4D97-AF65-F5344CB8AC3E}">
        <p14:creationId xmlns:p14="http://schemas.microsoft.com/office/powerpoint/2010/main" val="1754997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2E82E490-3FEF-7F42-A146-FA067B336EAE}" type="datetimeFigureOut">
              <a:rPr lang="en-US" smtClean="0"/>
              <a:t>21/09/16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fld id="{A3CBD04B-77F5-4E42-8921-7002E25B0FFC}" type="slidenum">
              <a:rPr lang="en-US" smtClean="0"/>
              <a:t>‹#›</a:t>
            </a:fld>
            <a:endParaRPr lang="en-US"/>
          </a:p>
        </p:txBody>
      </p:sp>
    </p:spTree>
    <p:extLst>
      <p:ext uri="{BB962C8B-B14F-4D97-AF65-F5344CB8AC3E}">
        <p14:creationId xmlns:p14="http://schemas.microsoft.com/office/powerpoint/2010/main" val="1569373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E82E490-3FEF-7F42-A146-FA067B336EAE}" type="datetimeFigureOut">
              <a:rPr lang="en-US" smtClean="0"/>
              <a:t>21/09/16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fld id="{A3CBD04B-77F5-4E42-8921-7002E25B0FFC}" type="slidenum">
              <a:rPr lang="en-US" smtClean="0"/>
              <a:t>‹#›</a:t>
            </a:fld>
            <a:endParaRPr lang="en-US"/>
          </a:p>
        </p:txBody>
      </p:sp>
    </p:spTree>
    <p:extLst>
      <p:ext uri="{BB962C8B-B14F-4D97-AF65-F5344CB8AC3E}">
        <p14:creationId xmlns:p14="http://schemas.microsoft.com/office/powerpoint/2010/main" val="1308729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E82E490-3FEF-7F42-A146-FA067B336EAE}" type="datetimeFigureOut">
              <a:rPr lang="en-US" smtClean="0"/>
              <a:t>21/09/16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fld id="{A3CBD04B-77F5-4E42-8921-7002E25B0FFC}" type="slidenum">
              <a:rPr lang="en-US" smtClean="0"/>
              <a:t>‹#›</a:t>
            </a:fld>
            <a:endParaRPr lang="en-US"/>
          </a:p>
        </p:txBody>
      </p:sp>
    </p:spTree>
    <p:extLst>
      <p:ext uri="{BB962C8B-B14F-4D97-AF65-F5344CB8AC3E}">
        <p14:creationId xmlns:p14="http://schemas.microsoft.com/office/powerpoint/2010/main" val="218979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E82E490-3FEF-7F42-A146-FA067B336EAE}" type="datetimeFigureOut">
              <a:rPr lang="en-US" smtClean="0"/>
              <a:t>21/09/16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fld id="{A3CBD04B-77F5-4E42-8921-7002E25B0FFC}" type="slidenum">
              <a:rPr lang="en-US" smtClean="0"/>
              <a:t>‹#›</a:t>
            </a:fld>
            <a:endParaRPr lang="en-US"/>
          </a:p>
        </p:txBody>
      </p:sp>
    </p:spTree>
    <p:extLst>
      <p:ext uri="{BB962C8B-B14F-4D97-AF65-F5344CB8AC3E}">
        <p14:creationId xmlns:p14="http://schemas.microsoft.com/office/powerpoint/2010/main" val="13450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E82E490-3FEF-7F42-A146-FA067B336EAE}" type="datetimeFigureOut">
              <a:rPr lang="en-US" smtClean="0"/>
              <a:t>21/09/16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fld id="{A3CBD04B-77F5-4E42-8921-7002E25B0FFC}" type="slidenum">
              <a:rPr lang="en-US" smtClean="0"/>
              <a:t>‹#›</a:t>
            </a:fld>
            <a:endParaRPr lang="en-US"/>
          </a:p>
        </p:txBody>
      </p:sp>
    </p:spTree>
    <p:extLst>
      <p:ext uri="{BB962C8B-B14F-4D97-AF65-F5344CB8AC3E}">
        <p14:creationId xmlns:p14="http://schemas.microsoft.com/office/powerpoint/2010/main" val="382317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E82E490-3FEF-7F42-A146-FA067B336EAE}" type="datetimeFigureOut">
              <a:rPr lang="en-US" smtClean="0"/>
              <a:t>21/09/16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60"/>
            <a:ext cx="2133600" cy="365125"/>
          </a:xfrm>
          <a:prstGeom prst="rect">
            <a:avLst/>
          </a:prstGeom>
        </p:spPr>
        <p:txBody>
          <a:bodyPr/>
          <a:lstStyle/>
          <a:p>
            <a:fld id="{A3CBD04B-77F5-4E42-8921-7002E25B0FFC}" type="slidenum">
              <a:rPr lang="en-US" smtClean="0"/>
              <a:t>‹#›</a:t>
            </a:fld>
            <a:endParaRPr lang="en-US"/>
          </a:p>
        </p:txBody>
      </p:sp>
    </p:spTree>
    <p:extLst>
      <p:ext uri="{BB962C8B-B14F-4D97-AF65-F5344CB8AC3E}">
        <p14:creationId xmlns:p14="http://schemas.microsoft.com/office/powerpoint/2010/main" val="3425835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E82E490-3FEF-7F42-A146-FA067B336EAE}" type="datetimeFigureOut">
              <a:rPr lang="en-US" smtClean="0"/>
              <a:t>21/09/16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60"/>
            <a:ext cx="2133600" cy="365125"/>
          </a:xfrm>
          <a:prstGeom prst="rect">
            <a:avLst/>
          </a:prstGeom>
        </p:spPr>
        <p:txBody>
          <a:bodyPr/>
          <a:lstStyle/>
          <a:p>
            <a:fld id="{A3CBD04B-77F5-4E42-8921-7002E25B0FFC}" type="slidenum">
              <a:rPr lang="en-US" smtClean="0"/>
              <a:t>‹#›</a:t>
            </a:fld>
            <a:endParaRPr lang="en-US"/>
          </a:p>
        </p:txBody>
      </p:sp>
    </p:spTree>
    <p:extLst>
      <p:ext uri="{BB962C8B-B14F-4D97-AF65-F5344CB8AC3E}">
        <p14:creationId xmlns:p14="http://schemas.microsoft.com/office/powerpoint/2010/main" val="3115394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E82E490-3FEF-7F42-A146-FA067B336EAE}" type="datetimeFigureOut">
              <a:rPr lang="en-US" smtClean="0"/>
              <a:t>21/09/16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60"/>
            <a:ext cx="2133600" cy="365125"/>
          </a:xfrm>
          <a:prstGeom prst="rect">
            <a:avLst/>
          </a:prstGeom>
        </p:spPr>
        <p:txBody>
          <a:bodyPr/>
          <a:lstStyle/>
          <a:p>
            <a:fld id="{A3CBD04B-77F5-4E42-8921-7002E25B0FFC}" type="slidenum">
              <a:rPr lang="en-US" smtClean="0"/>
              <a:t>‹#›</a:t>
            </a:fld>
            <a:endParaRPr lang="en-US"/>
          </a:p>
        </p:txBody>
      </p:sp>
    </p:spTree>
    <p:extLst>
      <p:ext uri="{BB962C8B-B14F-4D97-AF65-F5344CB8AC3E}">
        <p14:creationId xmlns:p14="http://schemas.microsoft.com/office/powerpoint/2010/main" val="391547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2E490-3FEF-7F42-A146-FA067B336EAE}" type="datetimeFigureOut">
              <a:rPr lang="en-US" smtClean="0"/>
              <a:t>21/09/16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60"/>
            <a:ext cx="2133600" cy="365125"/>
          </a:xfrm>
          <a:prstGeom prst="rect">
            <a:avLst/>
          </a:prstGeom>
        </p:spPr>
        <p:txBody>
          <a:bodyPr/>
          <a:lstStyle/>
          <a:p>
            <a:fld id="{A3CBD04B-77F5-4E42-8921-7002E25B0FFC}" type="slidenum">
              <a:rPr lang="en-US" smtClean="0"/>
              <a:t>‹#›</a:t>
            </a:fld>
            <a:endParaRPr lang="en-US"/>
          </a:p>
        </p:txBody>
      </p:sp>
    </p:spTree>
    <p:extLst>
      <p:ext uri="{BB962C8B-B14F-4D97-AF65-F5344CB8AC3E}">
        <p14:creationId xmlns:p14="http://schemas.microsoft.com/office/powerpoint/2010/main" val="1065056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1"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E82E490-3FEF-7F42-A146-FA067B336EAE}" type="datetimeFigureOut">
              <a:rPr lang="en-US" smtClean="0"/>
              <a:t>21/09/16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60"/>
            <a:ext cx="2133600" cy="365125"/>
          </a:xfrm>
          <a:prstGeom prst="rect">
            <a:avLst/>
          </a:prstGeom>
        </p:spPr>
        <p:txBody>
          <a:bodyPr/>
          <a:lstStyle/>
          <a:p>
            <a:fld id="{A3CBD04B-77F5-4E42-8921-7002E25B0FFC}" type="slidenum">
              <a:rPr lang="en-US" smtClean="0"/>
              <a:t>‹#›</a:t>
            </a:fld>
            <a:endParaRPr lang="en-US"/>
          </a:p>
        </p:txBody>
      </p:sp>
    </p:spTree>
    <p:extLst>
      <p:ext uri="{BB962C8B-B14F-4D97-AF65-F5344CB8AC3E}">
        <p14:creationId xmlns:p14="http://schemas.microsoft.com/office/powerpoint/2010/main" val="310924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E82E490-3FEF-7F42-A146-FA067B336EAE}" type="datetimeFigureOut">
              <a:rPr lang="en-US" smtClean="0"/>
              <a:t>21/09/16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60"/>
            <a:ext cx="2133600" cy="365125"/>
          </a:xfrm>
          <a:prstGeom prst="rect">
            <a:avLst/>
          </a:prstGeom>
        </p:spPr>
        <p:txBody>
          <a:bodyPr/>
          <a:lstStyle/>
          <a:p>
            <a:fld id="{A3CBD04B-77F5-4E42-8921-7002E25B0FFC}" type="slidenum">
              <a:rPr lang="en-US" smtClean="0"/>
              <a:t>‹#›</a:t>
            </a:fld>
            <a:endParaRPr lang="en-US"/>
          </a:p>
        </p:txBody>
      </p:sp>
    </p:spTree>
    <p:extLst>
      <p:ext uri="{BB962C8B-B14F-4D97-AF65-F5344CB8AC3E}">
        <p14:creationId xmlns:p14="http://schemas.microsoft.com/office/powerpoint/2010/main" val="11307973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SG.png"/>
          <p:cNvPicPr>
            <a:picLocks noChangeAspect="1"/>
          </p:cNvPicPr>
          <p:nvPr userDrawn="1"/>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114526"/>
            <a:ext cx="8521368" cy="5798719"/>
          </a:xfrm>
          <a:prstGeom prst="rect">
            <a:avLst/>
          </a:prstGeom>
        </p:spPr>
      </p:pic>
      <p:sp>
        <p:nvSpPr>
          <p:cNvPr id="8" name="Rectangle 7"/>
          <p:cNvSpPr/>
          <p:nvPr userDrawn="1"/>
        </p:nvSpPr>
        <p:spPr>
          <a:xfrm>
            <a:off x="0" y="15875"/>
            <a:ext cx="9144000" cy="6858000"/>
          </a:xfrm>
          <a:prstGeom prst="rect">
            <a:avLst/>
          </a:prstGeom>
          <a:gradFill>
            <a:gsLst>
              <a:gs pos="75000">
                <a:schemeClr val="bg1">
                  <a:alpha val="78000"/>
                </a:schemeClr>
              </a:gs>
              <a:gs pos="0">
                <a:schemeClr val="tx2">
                  <a:lumMod val="40000"/>
                  <a:lumOff val="60000"/>
                  <a:alpha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2E490-3FEF-7F42-A146-FA067B336EAE}" type="datetimeFigureOut">
              <a:rPr lang="en-US" smtClean="0"/>
              <a:t>21/09/16</a:t>
            </a:fld>
            <a:endParaRPr lang="en-US"/>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643789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F497D"/>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5.jpeg"/><Relationship Id="rId5" Type="http://schemas.openxmlformats.org/officeDocument/2006/relationships/image" Target="../media/image16.png"/><Relationship Id="rId6" Type="http://schemas.microsoft.com/office/2007/relationships/hdphoto" Target="../media/hdphoto2.wdp"/><Relationship Id="rId7" Type="http://schemas.openxmlformats.org/officeDocument/2006/relationships/image" Target="../media/image17.png"/><Relationship Id="rId8"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4.xml"/><Relationship Id="rId2"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jpe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jpeg"/><Relationship Id="rId3" Type="http://schemas.openxmlformats.org/officeDocument/2006/relationships/image" Target="../media/image5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5192"/>
            <a:ext cx="8229600" cy="1143000"/>
          </a:xfrm>
        </p:spPr>
        <p:txBody>
          <a:bodyPr>
            <a:normAutofit fontScale="90000"/>
          </a:bodyPr>
          <a:lstStyle/>
          <a:p>
            <a:r>
              <a:rPr lang="en-US" sz="4000" b="1" dirty="0" smtClean="0"/>
              <a:t>Government of South Georgia &amp; the South Sandwich Islands</a:t>
            </a:r>
            <a:r>
              <a:rPr lang="en-US" dirty="0" smtClean="0"/>
              <a:t>	</a:t>
            </a:r>
            <a:endParaRPr lang="en-US" dirty="0"/>
          </a:p>
        </p:txBody>
      </p:sp>
      <p:sp>
        <p:nvSpPr>
          <p:cNvPr id="3" name="Content Placeholder 2"/>
          <p:cNvSpPr>
            <a:spLocks noGrp="1"/>
          </p:cNvSpPr>
          <p:nvPr>
            <p:ph idx="1"/>
          </p:nvPr>
        </p:nvSpPr>
        <p:spPr/>
        <p:txBody>
          <a:bodyPr/>
          <a:lstStyle/>
          <a:p>
            <a:pPr marL="0" indent="0">
              <a:buNone/>
            </a:pPr>
            <a:endParaRPr lang="en-US" b="1" dirty="0" smtClean="0"/>
          </a:p>
          <a:p>
            <a:pPr marL="0" indent="0" algn="ctr">
              <a:buNone/>
            </a:pPr>
            <a:endParaRPr lang="en-US" sz="4000" b="1" dirty="0"/>
          </a:p>
        </p:txBody>
      </p:sp>
      <p:pic>
        <p:nvPicPr>
          <p:cNvPr id="4" name="Picture 3" descr="SGcolourcrest Transparent.t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5124" y="2021940"/>
            <a:ext cx="1228964" cy="1969396"/>
          </a:xfrm>
          <a:prstGeom prst="rect">
            <a:avLst/>
          </a:prstGeom>
        </p:spPr>
      </p:pic>
      <p:sp>
        <p:nvSpPr>
          <p:cNvPr id="5" name="Rectangle 4"/>
          <p:cNvSpPr/>
          <p:nvPr/>
        </p:nvSpPr>
        <p:spPr>
          <a:xfrm>
            <a:off x="2286000" y="4757920"/>
            <a:ext cx="4572000" cy="1077218"/>
          </a:xfrm>
          <a:prstGeom prst="rect">
            <a:avLst/>
          </a:prstGeom>
        </p:spPr>
        <p:txBody>
          <a:bodyPr>
            <a:spAutoFit/>
          </a:bodyPr>
          <a:lstStyle/>
          <a:p>
            <a:pPr algn="ctr"/>
            <a:r>
              <a:rPr lang="en-US" sz="3200" b="1" dirty="0">
                <a:solidFill>
                  <a:srgbClr val="1F497D"/>
                </a:solidFill>
              </a:rPr>
              <a:t>Strategy 2016 - 2020: </a:t>
            </a:r>
          </a:p>
          <a:p>
            <a:pPr algn="ctr"/>
            <a:r>
              <a:rPr lang="en-US" sz="3200" b="1" dirty="0">
                <a:solidFill>
                  <a:srgbClr val="1F497D"/>
                </a:solidFill>
              </a:rPr>
              <a:t>One year on</a:t>
            </a:r>
          </a:p>
        </p:txBody>
      </p:sp>
    </p:spTree>
    <p:extLst>
      <p:ext uri="{BB962C8B-B14F-4D97-AF65-F5344CB8AC3E}">
        <p14:creationId xmlns:p14="http://schemas.microsoft.com/office/powerpoint/2010/main" val="39348677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39756"/>
            <a:ext cx="8229600" cy="4486414"/>
          </a:xfrm>
        </p:spPr>
        <p:txBody>
          <a:bodyPr>
            <a:normAutofit/>
          </a:bodyPr>
          <a:lstStyle/>
          <a:p>
            <a:pPr>
              <a:spcBef>
                <a:spcPts val="0"/>
              </a:spcBef>
            </a:pPr>
            <a:r>
              <a:rPr lang="en-US" sz="2600" dirty="0" smtClean="0"/>
              <a:t>Marking the </a:t>
            </a:r>
            <a:r>
              <a:rPr lang="en-US" sz="2600" dirty="0" err="1" smtClean="0"/>
              <a:t>Shackleton</a:t>
            </a:r>
            <a:r>
              <a:rPr lang="en-US" sz="2600" dirty="0" smtClean="0"/>
              <a:t> Centenary</a:t>
            </a:r>
          </a:p>
          <a:p>
            <a:pPr>
              <a:spcBef>
                <a:spcPts val="0"/>
              </a:spcBef>
            </a:pPr>
            <a:r>
              <a:rPr lang="en-US" sz="2600" dirty="0" smtClean="0"/>
              <a:t>Commemorative </a:t>
            </a:r>
            <a:r>
              <a:rPr lang="en-US" sz="2600" dirty="0"/>
              <a:t>stamps and coins</a:t>
            </a:r>
          </a:p>
          <a:p>
            <a:pPr>
              <a:spcBef>
                <a:spcPts val="0"/>
              </a:spcBef>
            </a:pPr>
            <a:r>
              <a:rPr lang="en-US" sz="2600" dirty="0" smtClean="0"/>
              <a:t>New GSGSSI website and twitter feed </a:t>
            </a:r>
          </a:p>
          <a:p>
            <a:pPr>
              <a:spcBef>
                <a:spcPts val="0"/>
              </a:spcBef>
            </a:pPr>
            <a:r>
              <a:rPr lang="en-US" sz="2600" dirty="0" smtClean="0"/>
              <a:t>Media and filming projects</a:t>
            </a:r>
          </a:p>
          <a:p>
            <a:pPr>
              <a:spcBef>
                <a:spcPts val="0"/>
              </a:spcBef>
            </a:pPr>
            <a:r>
              <a:rPr lang="en-US" sz="2600" dirty="0" smtClean="0"/>
              <a:t>Collaborations e.g. Historic Dockyard Museum; sub-Antarctic Territories; </a:t>
            </a:r>
            <a:r>
              <a:rPr lang="en-US" sz="2600" dirty="0" err="1" smtClean="0"/>
              <a:t>etc</a:t>
            </a:r>
            <a:r>
              <a:rPr lang="en-US" sz="2600" dirty="0" smtClean="0"/>
              <a:t> </a:t>
            </a:r>
            <a:endParaRPr lang="en-US" sz="2600" u="sng" dirty="0"/>
          </a:p>
        </p:txBody>
      </p:sp>
      <p:pic>
        <p:nvPicPr>
          <p:cNvPr id="4" name="Picture 3"/>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3748" y="4331723"/>
            <a:ext cx="5270500" cy="1967230"/>
          </a:xfrm>
          <a:prstGeom prst="rect">
            <a:avLst/>
          </a:prstGeom>
          <a:noFill/>
          <a:ln>
            <a:noFill/>
          </a:ln>
        </p:spPr>
      </p:pic>
      <p:sp>
        <p:nvSpPr>
          <p:cNvPr id="6" name="Title 1"/>
          <p:cNvSpPr>
            <a:spLocks noGrp="1"/>
          </p:cNvSpPr>
          <p:nvPr>
            <p:ph type="title"/>
          </p:nvPr>
        </p:nvSpPr>
        <p:spPr>
          <a:xfrm>
            <a:off x="457200" y="632179"/>
            <a:ext cx="8229600" cy="1143000"/>
          </a:xfrm>
        </p:spPr>
        <p:txBody>
          <a:bodyPr>
            <a:noAutofit/>
          </a:bodyPr>
          <a:lstStyle/>
          <a:p>
            <a:pPr marL="457200" indent="-457200" algn="l">
              <a:buFont typeface="Wingdings" charset="2"/>
              <a:buChar char="Ø"/>
            </a:pPr>
            <a:r>
              <a:rPr lang="is-IS" sz="2600" b="1" dirty="0" smtClean="0"/>
              <a:t>…</a:t>
            </a:r>
            <a:r>
              <a:rPr lang="en-US" sz="2600" b="1" dirty="0" smtClean="0"/>
              <a:t> and outreach</a:t>
            </a:r>
            <a:endParaRPr lang="en-US" sz="2600" b="1" dirty="0"/>
          </a:p>
        </p:txBody>
      </p:sp>
    </p:spTree>
    <p:extLst>
      <p:ext uri="{BB962C8B-B14F-4D97-AF65-F5344CB8AC3E}">
        <p14:creationId xmlns:p14="http://schemas.microsoft.com/office/powerpoint/2010/main" val="21853393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Royal Visit</a:t>
            </a:r>
            <a:endParaRPr lang="en-US" b="1" dirty="0"/>
          </a:p>
        </p:txBody>
      </p:sp>
      <p:pic>
        <p:nvPicPr>
          <p:cNvPr id="7" name="Picture 6"/>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6984" y="1294544"/>
            <a:ext cx="6601381" cy="5349601"/>
          </a:xfrm>
          <a:prstGeom prst="rect">
            <a:avLst/>
          </a:prstGeom>
          <a:noFill/>
          <a:ln>
            <a:noFill/>
          </a:ln>
        </p:spPr>
      </p:pic>
    </p:spTree>
    <p:extLst>
      <p:ext uri="{BB962C8B-B14F-4D97-AF65-F5344CB8AC3E}">
        <p14:creationId xmlns:p14="http://schemas.microsoft.com/office/powerpoint/2010/main" val="25413323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2128"/>
            <a:ext cx="8229600" cy="4525963"/>
          </a:xfrm>
        </p:spPr>
        <p:txBody>
          <a:bodyPr>
            <a:normAutofit/>
          </a:bodyPr>
          <a:lstStyle/>
          <a:p>
            <a:pPr marL="0" indent="0" algn="ctr">
              <a:buNone/>
            </a:pPr>
            <a:r>
              <a:rPr lang="en-US" sz="4800" b="1" dirty="0" smtClean="0"/>
              <a:t>ENVIRONMENT</a:t>
            </a:r>
          </a:p>
          <a:p>
            <a:pPr marL="0" indent="0" algn="ctr">
              <a:buNone/>
            </a:pPr>
            <a:endParaRPr lang="en-US" sz="2600" b="1" dirty="0" smtClean="0"/>
          </a:p>
          <a:p>
            <a:pPr marL="0" indent="0" algn="ctr">
              <a:buNone/>
            </a:pPr>
            <a:r>
              <a:rPr lang="en-US" sz="2600" b="1" i="1" dirty="0">
                <a:solidFill>
                  <a:schemeClr val="bg1">
                    <a:lumMod val="50000"/>
                  </a:schemeClr>
                </a:solidFill>
              </a:rPr>
              <a:t>To conserve the Territory’s environment, minimise human impacts and, where practicable, restore the native biodiversity and habitats </a:t>
            </a:r>
            <a:endParaRPr lang="en-US" sz="2600" dirty="0">
              <a:solidFill>
                <a:schemeClr val="bg1">
                  <a:lumMod val="50000"/>
                </a:schemeClr>
              </a:solidFill>
            </a:endParaRPr>
          </a:p>
          <a:p>
            <a:pPr marL="0" indent="0" algn="ctr">
              <a:buNone/>
            </a:pPr>
            <a:endParaRPr lang="en-US" sz="4800" dirty="0"/>
          </a:p>
        </p:txBody>
      </p:sp>
    </p:spTree>
    <p:extLst>
      <p:ext uri="{BB962C8B-B14F-4D97-AF65-F5344CB8AC3E}">
        <p14:creationId xmlns:p14="http://schemas.microsoft.com/office/powerpoint/2010/main" val="29826054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pPr marL="342900" indent="-342900" algn="just">
              <a:buFont typeface="Wingdings" charset="2"/>
              <a:buChar char="Ø"/>
            </a:pPr>
            <a:r>
              <a:rPr lang="en-US" sz="2400" b="1" dirty="0" smtClean="0">
                <a:solidFill>
                  <a:schemeClr val="tx2"/>
                </a:solidFill>
                <a:ea typeface="Lucida Grande"/>
                <a:cs typeface="Lucida Grande"/>
              </a:rPr>
              <a:t>Integrate </a:t>
            </a:r>
            <a:r>
              <a:rPr lang="en-US" sz="2400" b="1" dirty="0">
                <a:solidFill>
                  <a:schemeClr val="tx2"/>
                </a:solidFill>
                <a:ea typeface="Lucida Grande"/>
                <a:cs typeface="Lucida Grande"/>
              </a:rPr>
              <a:t>principles of environmental sustainability into Government policies and ensure that environmental management practices are fully transparent and conform to or exceed global standards</a:t>
            </a:r>
            <a:endParaRPr lang="en-US" sz="2400" b="1" dirty="0">
              <a:solidFill>
                <a:schemeClr val="tx2"/>
              </a:solidFill>
            </a:endParaRPr>
          </a:p>
        </p:txBody>
      </p:sp>
      <p:sp>
        <p:nvSpPr>
          <p:cNvPr id="3" name="Content Placeholder 2"/>
          <p:cNvSpPr>
            <a:spLocks noGrp="1"/>
          </p:cNvSpPr>
          <p:nvPr>
            <p:ph idx="1"/>
          </p:nvPr>
        </p:nvSpPr>
        <p:spPr>
          <a:xfrm>
            <a:off x="457200" y="1984967"/>
            <a:ext cx="4260089" cy="4141196"/>
          </a:xfrm>
        </p:spPr>
        <p:txBody>
          <a:bodyPr>
            <a:normAutofit/>
          </a:bodyPr>
          <a:lstStyle/>
          <a:p>
            <a:r>
              <a:rPr lang="en-US" sz="2000" dirty="0" smtClean="0"/>
              <a:t>Hydroelectric </a:t>
            </a:r>
            <a:r>
              <a:rPr lang="en-US" sz="2000" dirty="0"/>
              <a:t>power</a:t>
            </a:r>
          </a:p>
          <a:p>
            <a:r>
              <a:rPr lang="en-US" sz="2000" dirty="0"/>
              <a:t>Fuel efficiency on Pharos SG</a:t>
            </a:r>
          </a:p>
          <a:p>
            <a:r>
              <a:rPr lang="en-US" sz="2000" dirty="0" smtClean="0"/>
              <a:t>Waste </a:t>
            </a:r>
            <a:r>
              <a:rPr lang="en-US" sz="2000" dirty="0"/>
              <a:t>handling at KEP</a:t>
            </a:r>
          </a:p>
          <a:p>
            <a:r>
              <a:rPr lang="en-US" sz="2000" dirty="0" smtClean="0"/>
              <a:t>Establish energy policy</a:t>
            </a:r>
          </a:p>
          <a:p>
            <a:pPr lvl="1"/>
            <a:r>
              <a:rPr lang="en-US" sz="2000" dirty="0" smtClean="0"/>
              <a:t>Baseline</a:t>
            </a:r>
          </a:p>
          <a:p>
            <a:pPr lvl="1"/>
            <a:r>
              <a:rPr lang="en-US" sz="2000" dirty="0" smtClean="0"/>
              <a:t>Improve</a:t>
            </a:r>
          </a:p>
        </p:txBody>
      </p:sp>
      <p:pic>
        <p:nvPicPr>
          <p:cNvPr id="4" name="Picture 3" descr="1.jpg"/>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4945045" y="1984968"/>
            <a:ext cx="3106237" cy="2070824"/>
          </a:xfrm>
          <a:prstGeom prst="rect">
            <a:avLst/>
          </a:prstGeom>
        </p:spPr>
      </p:pic>
      <p:pic>
        <p:nvPicPr>
          <p:cNvPr id="5" name="Picture 4" descr="Pharos.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45045" y="4167199"/>
            <a:ext cx="3106237" cy="2070824"/>
          </a:xfrm>
          <a:prstGeom prst="rect">
            <a:avLst/>
          </a:prstGeom>
        </p:spPr>
      </p:pic>
    </p:spTree>
    <p:extLst>
      <p:ext uri="{BB962C8B-B14F-4D97-AF65-F5344CB8AC3E}">
        <p14:creationId xmlns:p14="http://schemas.microsoft.com/office/powerpoint/2010/main" val="171070639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4018"/>
            <a:ext cx="8229600" cy="1325562"/>
          </a:xfrm>
        </p:spPr>
        <p:txBody>
          <a:bodyPr>
            <a:noAutofit/>
          </a:bodyPr>
          <a:lstStyle/>
          <a:p>
            <a:pPr marL="342900" indent="-342900" algn="just">
              <a:buFont typeface="Wingdings" charset="2"/>
              <a:buChar char="Ø"/>
            </a:pPr>
            <a:r>
              <a:rPr lang="en-US" sz="2400" b="1" dirty="0" smtClean="0">
                <a:ea typeface="Lucida Grande"/>
                <a:cs typeface="Lucida Grande"/>
              </a:rPr>
              <a:t>Increase </a:t>
            </a:r>
            <a:r>
              <a:rPr lang="en-US" sz="2400" b="1" dirty="0">
                <a:ea typeface="Lucida Grande"/>
                <a:cs typeface="Lucida Grande"/>
              </a:rPr>
              <a:t>SGSSI’s environmental global reach though collaboration and knowledge sharing with our stakeholders including the UK and other Overseas Territory governments and non-governmental organisations</a:t>
            </a:r>
            <a:endParaRPr lang="en-US" sz="2400" b="1" dirty="0"/>
          </a:p>
        </p:txBody>
      </p:sp>
      <p:sp>
        <p:nvSpPr>
          <p:cNvPr id="3" name="Content Placeholder 2"/>
          <p:cNvSpPr>
            <a:spLocks noGrp="1"/>
          </p:cNvSpPr>
          <p:nvPr>
            <p:ph idx="1"/>
          </p:nvPr>
        </p:nvSpPr>
        <p:spPr>
          <a:xfrm>
            <a:off x="4150306" y="2120621"/>
            <a:ext cx="4536493" cy="4186985"/>
          </a:xfrm>
        </p:spPr>
        <p:txBody>
          <a:bodyPr/>
          <a:lstStyle/>
          <a:p>
            <a:r>
              <a:rPr lang="en-US" sz="2000" dirty="0" smtClean="0"/>
              <a:t>Outreach</a:t>
            </a:r>
          </a:p>
          <a:p>
            <a:pPr lvl="1"/>
            <a:r>
              <a:rPr lang="en-US" sz="2000" dirty="0" smtClean="0"/>
              <a:t>Twitter (@</a:t>
            </a:r>
            <a:r>
              <a:rPr lang="en-US" sz="2000" dirty="0" err="1" smtClean="0"/>
              <a:t>GovSGSSI</a:t>
            </a:r>
            <a:r>
              <a:rPr lang="en-US" sz="2000" dirty="0" smtClean="0"/>
              <a:t>)</a:t>
            </a:r>
          </a:p>
          <a:p>
            <a:pPr lvl="1"/>
            <a:r>
              <a:rPr lang="en-US" sz="2000" dirty="0" smtClean="0"/>
              <a:t>Website (media releases, reports)</a:t>
            </a:r>
          </a:p>
          <a:p>
            <a:r>
              <a:rPr lang="en-US" sz="2000" dirty="0" smtClean="0"/>
              <a:t>Knowledge sharing</a:t>
            </a:r>
          </a:p>
          <a:p>
            <a:pPr lvl="1"/>
            <a:r>
              <a:rPr lang="en-US" sz="2000" dirty="0" smtClean="0"/>
              <a:t>Biosecurity planning meetings FIG, </a:t>
            </a:r>
            <a:r>
              <a:rPr lang="en-US" sz="2000" dirty="0" err="1" smtClean="0"/>
              <a:t>MoD</a:t>
            </a:r>
            <a:endParaRPr lang="en-US" sz="2000" dirty="0" smtClean="0"/>
          </a:p>
          <a:p>
            <a:pPr lvl="1"/>
            <a:r>
              <a:rPr lang="en-US" sz="2000" dirty="0" smtClean="0"/>
              <a:t>Regional ACAP group</a:t>
            </a:r>
          </a:p>
          <a:p>
            <a:pPr lvl="1"/>
            <a:r>
              <a:rPr lang="en-US" sz="2000" dirty="0" smtClean="0"/>
              <a:t>CCAMLR</a:t>
            </a:r>
          </a:p>
          <a:p>
            <a:pPr marL="457200" lvl="1" indent="0">
              <a:buNone/>
            </a:pPr>
            <a:endParaRPr lang="en-US" dirty="0" smtClean="0"/>
          </a:p>
          <a:p>
            <a:pPr marL="457200" lvl="1" indent="0">
              <a:buNone/>
            </a:pP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374" y="2120621"/>
            <a:ext cx="3432932" cy="3274489"/>
          </a:xfrm>
          <a:prstGeom prst="rect">
            <a:avLst/>
          </a:prstGeom>
        </p:spPr>
      </p:pic>
    </p:spTree>
    <p:extLst>
      <p:ext uri="{BB962C8B-B14F-4D97-AF65-F5344CB8AC3E}">
        <p14:creationId xmlns:p14="http://schemas.microsoft.com/office/powerpoint/2010/main" val="9040590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561" y="274638"/>
            <a:ext cx="8470491" cy="1143000"/>
          </a:xfrm>
        </p:spPr>
        <p:txBody>
          <a:bodyPr>
            <a:normAutofit/>
          </a:bodyPr>
          <a:lstStyle/>
          <a:p>
            <a:pPr marL="342900" indent="-342900" algn="l">
              <a:buFont typeface="Wingdings" charset="2"/>
              <a:buChar char="Ø"/>
            </a:pPr>
            <a:r>
              <a:rPr lang="en-US" sz="2400" b="1" dirty="0" smtClean="0">
                <a:latin typeface="+mn-lt"/>
                <a:ea typeface="Lucida Grande"/>
                <a:cs typeface="Lucida Grande"/>
              </a:rPr>
              <a:t>Ensure </a:t>
            </a:r>
            <a:r>
              <a:rPr lang="en-US" sz="2400" b="1" dirty="0">
                <a:latin typeface="+mn-lt"/>
                <a:ea typeface="Lucida Grande"/>
                <a:cs typeface="Lucida Grande"/>
              </a:rPr>
              <a:t>that our obligations under multilateral environmental agreements are met</a:t>
            </a:r>
            <a:endParaRPr lang="en-US" sz="2400" b="1" dirty="0">
              <a:latin typeface="+mn-lt"/>
            </a:endParaRPr>
          </a:p>
        </p:txBody>
      </p:sp>
      <p:sp>
        <p:nvSpPr>
          <p:cNvPr id="3" name="Content Placeholder 2"/>
          <p:cNvSpPr>
            <a:spLocks noGrp="1"/>
          </p:cNvSpPr>
          <p:nvPr>
            <p:ph idx="1"/>
          </p:nvPr>
        </p:nvSpPr>
        <p:spPr>
          <a:xfrm>
            <a:off x="468524" y="1634618"/>
            <a:ext cx="4532256" cy="4525963"/>
          </a:xfrm>
        </p:spPr>
        <p:txBody>
          <a:bodyPr>
            <a:normAutofit/>
          </a:bodyPr>
          <a:lstStyle/>
          <a:p>
            <a:pPr marL="0" indent="0">
              <a:spcBef>
                <a:spcPts val="1872"/>
              </a:spcBef>
              <a:buNone/>
            </a:pPr>
            <a:r>
              <a:rPr lang="en-US" sz="2400" dirty="0" smtClean="0"/>
              <a:t>Convention on Biological Diversity</a:t>
            </a:r>
          </a:p>
          <a:p>
            <a:pPr>
              <a:spcBef>
                <a:spcPts val="1872"/>
              </a:spcBef>
            </a:pPr>
            <a:r>
              <a:rPr lang="en-US" sz="2000" dirty="0" smtClean="0"/>
              <a:t>National Biodiversity Action Plan</a:t>
            </a:r>
          </a:p>
          <a:p>
            <a:pPr lvl="1">
              <a:spcBef>
                <a:spcPts val="0"/>
              </a:spcBef>
            </a:pPr>
            <a:r>
              <a:rPr lang="en-US" sz="2000" dirty="0" smtClean="0"/>
              <a:t>Consultation </a:t>
            </a:r>
            <a:r>
              <a:rPr lang="en-US" sz="2000" dirty="0"/>
              <a:t/>
            </a:r>
            <a:br>
              <a:rPr lang="en-US" sz="2000" dirty="0"/>
            </a:br>
            <a:r>
              <a:rPr lang="en-US" sz="2000" dirty="0"/>
              <a:t>(Dec-Jan 2015) </a:t>
            </a:r>
          </a:p>
          <a:p>
            <a:pPr lvl="1">
              <a:spcBef>
                <a:spcPts val="0"/>
              </a:spcBef>
            </a:pPr>
            <a:r>
              <a:rPr lang="en-US" sz="2000" dirty="0"/>
              <a:t>8 organizations responded</a:t>
            </a:r>
          </a:p>
          <a:p>
            <a:pPr lvl="1">
              <a:spcBef>
                <a:spcPts val="0"/>
              </a:spcBef>
            </a:pPr>
            <a:r>
              <a:rPr lang="en-US" sz="2000" dirty="0" smtClean="0"/>
              <a:t>Launched March 2016</a:t>
            </a:r>
          </a:p>
          <a:p>
            <a:pPr lvl="1">
              <a:spcBef>
                <a:spcPts val="0"/>
              </a:spcBef>
            </a:pPr>
            <a:r>
              <a:rPr lang="en-US" sz="2000" dirty="0" smtClean="0"/>
              <a:t>Structure </a:t>
            </a:r>
            <a:r>
              <a:rPr lang="en-US" sz="2000" dirty="0"/>
              <a:t>following overarching </a:t>
            </a:r>
            <a:r>
              <a:rPr lang="en-US" sz="2000" dirty="0" smtClean="0"/>
              <a:t>strategy</a:t>
            </a:r>
          </a:p>
          <a:p>
            <a:pPr lvl="1">
              <a:spcBef>
                <a:spcPts val="0"/>
              </a:spcBef>
            </a:pPr>
            <a:r>
              <a:rPr lang="en-US" sz="2000" dirty="0"/>
              <a:t>Priority actions and timeframes identified</a:t>
            </a:r>
          </a:p>
          <a:p>
            <a:pPr lvl="1">
              <a:spcBef>
                <a:spcPts val="0"/>
              </a:spcBef>
            </a:pPr>
            <a:r>
              <a:rPr lang="en-US" sz="2000" dirty="0" smtClean="0"/>
              <a:t>Mapped against Aichi targets</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6581" y="1417638"/>
            <a:ext cx="3382107" cy="4795940"/>
          </a:xfrm>
          <a:prstGeom prst="rect">
            <a:avLst/>
          </a:prstGeom>
        </p:spPr>
      </p:pic>
    </p:spTree>
    <p:extLst>
      <p:ext uri="{BB962C8B-B14F-4D97-AF65-F5344CB8AC3E}">
        <p14:creationId xmlns:p14="http://schemas.microsoft.com/office/powerpoint/2010/main" val="40900687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28251" y="1425315"/>
            <a:ext cx="3758549" cy="5028883"/>
          </a:xfrm>
        </p:spPr>
        <p:txBody>
          <a:bodyPr>
            <a:normAutofit/>
          </a:bodyPr>
          <a:lstStyle/>
          <a:p>
            <a:r>
              <a:rPr lang="en-US" sz="2000" dirty="0" smtClean="0"/>
              <a:t>Round island survey manuscript submitted to Polar Biology</a:t>
            </a:r>
          </a:p>
          <a:p>
            <a:r>
              <a:rPr lang="en-US" sz="2000" dirty="0" smtClean="0"/>
              <a:t>‘Priority populations’</a:t>
            </a:r>
          </a:p>
          <a:p>
            <a:r>
              <a:rPr lang="en-US" sz="2000" dirty="0" smtClean="0"/>
              <a:t>Conservation Action plans developed</a:t>
            </a:r>
          </a:p>
          <a:p>
            <a:r>
              <a:rPr lang="en-US" sz="2000" dirty="0" smtClean="0"/>
              <a:t>Support albatross science</a:t>
            </a:r>
          </a:p>
          <a:p>
            <a:r>
              <a:rPr lang="en-US" sz="2000" dirty="0" smtClean="0"/>
              <a:t>Work with RFMOs</a:t>
            </a:r>
          </a:p>
          <a:p>
            <a:r>
              <a:rPr lang="en-US" sz="2000" dirty="0" smtClean="0"/>
              <a:t>Focus on outreach and sharing best practice</a:t>
            </a:r>
            <a:endParaRPr lang="en-US" sz="2000" dirty="0"/>
          </a:p>
        </p:txBody>
      </p:sp>
      <p:sp>
        <p:nvSpPr>
          <p:cNvPr id="4" name="Title 1"/>
          <p:cNvSpPr>
            <a:spLocks noGrp="1"/>
          </p:cNvSpPr>
          <p:nvPr>
            <p:ph type="title"/>
          </p:nvPr>
        </p:nvSpPr>
        <p:spPr>
          <a:xfrm>
            <a:off x="457200" y="274638"/>
            <a:ext cx="8229600" cy="1143000"/>
          </a:xfrm>
        </p:spPr>
        <p:txBody>
          <a:bodyPr>
            <a:normAutofit/>
          </a:bodyPr>
          <a:lstStyle/>
          <a:p>
            <a:r>
              <a:rPr lang="en-US" sz="2400" dirty="0" smtClean="0"/>
              <a:t>Agreement on the Conservation of Albatross and Petrels</a:t>
            </a:r>
            <a:endParaRPr lang="en-US" sz="2400" dirty="0"/>
          </a:p>
        </p:txBody>
      </p:sp>
      <p:graphicFrame>
        <p:nvGraphicFramePr>
          <p:cNvPr id="5" name="Chart 4" title="Number of breeding pairs"/>
          <p:cNvGraphicFramePr/>
          <p:nvPr>
            <p:extLst>
              <p:ext uri="{D42A27DB-BD31-4B8C-83A1-F6EECF244321}">
                <p14:modId xmlns:p14="http://schemas.microsoft.com/office/powerpoint/2010/main" val="631844850"/>
              </p:ext>
            </p:extLst>
          </p:nvPr>
        </p:nvGraphicFramePr>
        <p:xfrm>
          <a:off x="520661" y="1289122"/>
          <a:ext cx="4193959" cy="401810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58327" y="1425316"/>
            <a:ext cx="461665" cy="3303558"/>
          </a:xfrm>
          <a:prstGeom prst="rect">
            <a:avLst/>
          </a:prstGeom>
          <a:noFill/>
        </p:spPr>
        <p:txBody>
          <a:bodyPr vert="vert270" wrap="square" rtlCol="0">
            <a:spAutoFit/>
          </a:bodyPr>
          <a:lstStyle/>
          <a:p>
            <a:r>
              <a:rPr lang="en-US" dirty="0" smtClean="0"/>
              <a:t>Number of breeding  pairs on SG</a:t>
            </a:r>
            <a:endParaRPr lang="en-US" dirty="0"/>
          </a:p>
        </p:txBody>
      </p:sp>
      <p:pic>
        <p:nvPicPr>
          <p:cNvPr id="7" name="Picture 6" descr="Black-browed albatross 1 Andy Black.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1334" y="5533127"/>
            <a:ext cx="1625138" cy="1084272"/>
          </a:xfrm>
          <a:prstGeom prst="rect">
            <a:avLst/>
          </a:prstGeom>
          <a:ln w="38100" cmpd="sng">
            <a:solidFill>
              <a:schemeClr val="accent2"/>
            </a:solidFill>
          </a:ln>
        </p:spPr>
      </p:pic>
      <p:pic>
        <p:nvPicPr>
          <p:cNvPr id="8" name="Picture 7" descr="Grey-headed albatross 3 Andy Black.JPG"/>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1428794" y="5533127"/>
            <a:ext cx="1625138" cy="1109408"/>
          </a:xfrm>
          <a:prstGeom prst="rect">
            <a:avLst/>
          </a:prstGeom>
          <a:ln w="38100" cmpd="sng">
            <a:solidFill>
              <a:schemeClr val="accent3"/>
            </a:solidFill>
          </a:ln>
        </p:spPr>
      </p:pic>
      <p:pic>
        <p:nvPicPr>
          <p:cNvPr id="9" name="Picture 8" descr="Wandering albatross 6 Andy Black.JPG"/>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a:stretch/>
        </p:blipFill>
        <p:spPr>
          <a:xfrm>
            <a:off x="6112065" y="5507992"/>
            <a:ext cx="1617077" cy="1109407"/>
          </a:xfrm>
          <a:prstGeom prst="rect">
            <a:avLst/>
          </a:prstGeom>
          <a:ln w="38100" cmpd="sng">
            <a:solidFill>
              <a:schemeClr val="accent1"/>
            </a:solidFill>
          </a:ln>
        </p:spPr>
      </p:pic>
    </p:spTree>
    <p:extLst>
      <p:ext uri="{BB962C8B-B14F-4D97-AF65-F5344CB8AC3E}">
        <p14:creationId xmlns:p14="http://schemas.microsoft.com/office/powerpoint/2010/main" val="28014003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12931830"/>
              </p:ext>
            </p:extLst>
          </p:nvPr>
        </p:nvGraphicFramePr>
        <p:xfrm>
          <a:off x="666804" y="1393175"/>
          <a:ext cx="7742038" cy="3686367"/>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KEPFacilitie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079543"/>
            <a:ext cx="2139303" cy="1790786"/>
          </a:xfrm>
          <a:prstGeom prst="rect">
            <a:avLst/>
          </a:prstGeom>
          <a:ln w="28575" cmpd="sng">
            <a:solidFill>
              <a:schemeClr val="accent1"/>
            </a:solidFill>
          </a:ln>
        </p:spPr>
      </p:pic>
      <p:pic>
        <p:nvPicPr>
          <p:cNvPr id="6" name="Picture 5" descr="Untitled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8708" y="5079543"/>
            <a:ext cx="2547621" cy="1790786"/>
          </a:xfrm>
          <a:prstGeom prst="rect">
            <a:avLst/>
          </a:prstGeom>
          <a:ln w="28575" cmpd="sng">
            <a:solidFill>
              <a:schemeClr val="accent1"/>
            </a:solidFill>
          </a:ln>
        </p:spPr>
      </p:pic>
      <p:pic>
        <p:nvPicPr>
          <p:cNvPr id="7" name="Picture 6" descr="MagneticObservatory.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82555" y="5079543"/>
            <a:ext cx="2238483" cy="1790786"/>
          </a:xfrm>
          <a:prstGeom prst="rect">
            <a:avLst/>
          </a:prstGeom>
          <a:ln w="28575" cmpd="sng">
            <a:solidFill>
              <a:schemeClr val="accent1"/>
            </a:solidFill>
          </a:ln>
        </p:spPr>
      </p:pic>
      <p:pic>
        <p:nvPicPr>
          <p:cNvPr id="8" name="Picture 7" descr="02_Pollution_Ice_Chaser.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39303" y="5079543"/>
            <a:ext cx="2218592" cy="1790786"/>
          </a:xfrm>
          <a:prstGeom prst="rect">
            <a:avLst/>
          </a:prstGeom>
          <a:ln w="28575" cmpd="sng">
            <a:solidFill>
              <a:schemeClr val="accent1"/>
            </a:solidFill>
          </a:ln>
        </p:spPr>
      </p:pic>
      <p:sp>
        <p:nvSpPr>
          <p:cNvPr id="9" name="Title 1"/>
          <p:cNvSpPr>
            <a:spLocks noGrp="1"/>
          </p:cNvSpPr>
          <p:nvPr>
            <p:ph type="title"/>
          </p:nvPr>
        </p:nvSpPr>
        <p:spPr>
          <a:xfrm>
            <a:off x="457200" y="274638"/>
            <a:ext cx="8229600" cy="1143000"/>
          </a:xfrm>
        </p:spPr>
        <p:txBody>
          <a:bodyPr>
            <a:noAutofit/>
          </a:bodyPr>
          <a:lstStyle/>
          <a:p>
            <a:pPr marL="342900" indent="-342900" algn="just">
              <a:buFont typeface="Wingdings" charset="2"/>
              <a:buChar char="Ø"/>
            </a:pPr>
            <a:r>
              <a:rPr lang="en-US" sz="2400" b="1" dirty="0" smtClean="0">
                <a:ea typeface="Lucida Grande"/>
                <a:cs typeface="Lucida Grande"/>
              </a:rPr>
              <a:t>Develop </a:t>
            </a:r>
            <a:r>
              <a:rPr lang="en-US" sz="2400" b="1" dirty="0" err="1">
                <a:ea typeface="Lucida Grande"/>
                <a:cs typeface="Lucida Grande"/>
              </a:rPr>
              <a:t>standardised</a:t>
            </a:r>
            <a:r>
              <a:rPr lang="en-US" sz="2400" b="1" dirty="0">
                <a:ea typeface="Lucida Grande"/>
                <a:cs typeface="Lucida Grande"/>
              </a:rPr>
              <a:t> environmental assessment procedures which are scalable and commensurate with the potential impact the activity may have on the environment</a:t>
            </a:r>
            <a:endParaRPr lang="en-US" sz="2400" b="1" dirty="0"/>
          </a:p>
        </p:txBody>
      </p:sp>
      <p:sp>
        <p:nvSpPr>
          <p:cNvPr id="10" name="TextBox 9"/>
          <p:cNvSpPr txBox="1"/>
          <p:nvPr/>
        </p:nvSpPr>
        <p:spPr>
          <a:xfrm>
            <a:off x="158327" y="1425316"/>
            <a:ext cx="461665" cy="3303558"/>
          </a:xfrm>
          <a:prstGeom prst="rect">
            <a:avLst/>
          </a:prstGeom>
          <a:noFill/>
        </p:spPr>
        <p:txBody>
          <a:bodyPr vert="vert270" wrap="square" rtlCol="0">
            <a:spAutoFit/>
          </a:bodyPr>
          <a:lstStyle/>
          <a:p>
            <a:pPr algn="ctr"/>
            <a:r>
              <a:rPr lang="en-US" dirty="0" smtClean="0"/>
              <a:t>Permits issued</a:t>
            </a:r>
            <a:endParaRPr lang="en-US" dirty="0"/>
          </a:p>
        </p:txBody>
      </p:sp>
    </p:spTree>
    <p:extLst>
      <p:ext uri="{BB962C8B-B14F-4D97-AF65-F5344CB8AC3E}">
        <p14:creationId xmlns:p14="http://schemas.microsoft.com/office/powerpoint/2010/main" val="14625067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341" y="2165982"/>
            <a:ext cx="7698751" cy="4359843"/>
          </a:xfrm>
        </p:spPr>
        <p:txBody>
          <a:bodyPr>
            <a:normAutofit/>
          </a:bodyPr>
          <a:lstStyle/>
          <a:p>
            <a:r>
              <a:rPr lang="en-US" sz="2000" dirty="0" smtClean="0">
                <a:latin typeface="+mj-lt"/>
              </a:rPr>
              <a:t>Marine settlement plates</a:t>
            </a:r>
          </a:p>
          <a:p>
            <a:pPr lvl="1"/>
            <a:r>
              <a:rPr lang="en-US" sz="1600" dirty="0" smtClean="0">
                <a:latin typeface="+mj-lt"/>
              </a:rPr>
              <a:t>Baseline data</a:t>
            </a:r>
          </a:p>
          <a:p>
            <a:pPr lvl="1"/>
            <a:r>
              <a:rPr lang="en-US" sz="1600" dirty="0" smtClean="0">
                <a:latin typeface="+mj-lt"/>
              </a:rPr>
              <a:t>Early warning system</a:t>
            </a:r>
          </a:p>
          <a:p>
            <a:pPr lvl="1"/>
            <a:r>
              <a:rPr lang="en-US" sz="1600" dirty="0" smtClean="0">
                <a:latin typeface="+mj-lt"/>
              </a:rPr>
              <a:t>Equivalent system in FK</a:t>
            </a:r>
          </a:p>
          <a:p>
            <a:pPr lvl="1"/>
            <a:endParaRPr lang="en-US" sz="1600" dirty="0" smtClean="0">
              <a:latin typeface="+mj-lt"/>
            </a:endParaRPr>
          </a:p>
          <a:p>
            <a:r>
              <a:rPr lang="en-US" sz="2000" dirty="0" smtClean="0">
                <a:latin typeface="+mj-lt"/>
              </a:rPr>
              <a:t>Fungal biodiversity PhD</a:t>
            </a:r>
          </a:p>
          <a:p>
            <a:pPr lvl="1"/>
            <a:r>
              <a:rPr lang="en-US" sz="1600" dirty="0" smtClean="0">
                <a:latin typeface="+mj-lt"/>
              </a:rPr>
              <a:t>Baseline data</a:t>
            </a:r>
          </a:p>
          <a:p>
            <a:pPr lvl="1"/>
            <a:r>
              <a:rPr lang="en-US" sz="1600" dirty="0" smtClean="0">
                <a:latin typeface="+mj-lt"/>
              </a:rPr>
              <a:t>Impacts of herbicide</a:t>
            </a:r>
          </a:p>
          <a:p>
            <a:pPr marL="457200" lvl="1" indent="0">
              <a:buNone/>
            </a:pPr>
            <a:endParaRPr lang="en-US" sz="1600" dirty="0" smtClean="0">
              <a:latin typeface="+mj-lt"/>
            </a:endParaRPr>
          </a:p>
          <a:p>
            <a:r>
              <a:rPr lang="en-US" sz="2000" dirty="0" smtClean="0">
                <a:latin typeface="+mj-lt"/>
              </a:rPr>
              <a:t>Monitor glacial retreat</a:t>
            </a:r>
          </a:p>
          <a:p>
            <a:pPr lvl="1"/>
            <a:r>
              <a:rPr lang="en-US" sz="1600" dirty="0" smtClean="0">
                <a:latin typeface="+mj-lt"/>
              </a:rPr>
              <a:t>Dispersal barriers</a:t>
            </a:r>
          </a:p>
          <a:p>
            <a:pPr lvl="1"/>
            <a:r>
              <a:rPr lang="en-US" sz="1600" dirty="0" smtClean="0">
                <a:latin typeface="+mj-lt"/>
              </a:rPr>
              <a:t>New habitat creation</a:t>
            </a:r>
          </a:p>
          <a:p>
            <a:pPr lvl="1"/>
            <a:r>
              <a:rPr lang="en-US" sz="1600" dirty="0" smtClean="0">
                <a:latin typeface="+mj-lt"/>
              </a:rPr>
              <a:t>BAS remote sensing</a:t>
            </a:r>
            <a:endParaRPr lang="en-US" sz="1600" dirty="0">
              <a:latin typeface="+mj-lt"/>
            </a:endParaRPr>
          </a:p>
        </p:txBody>
      </p:sp>
      <p:sp>
        <p:nvSpPr>
          <p:cNvPr id="4" name="Title 1"/>
          <p:cNvSpPr>
            <a:spLocks noGrp="1"/>
          </p:cNvSpPr>
          <p:nvPr>
            <p:ph type="title"/>
          </p:nvPr>
        </p:nvSpPr>
        <p:spPr>
          <a:xfrm>
            <a:off x="433020" y="508889"/>
            <a:ext cx="8229600" cy="1143000"/>
          </a:xfrm>
        </p:spPr>
        <p:txBody>
          <a:bodyPr>
            <a:noAutofit/>
          </a:bodyPr>
          <a:lstStyle/>
          <a:p>
            <a:pPr marL="342900" indent="-342900" algn="l">
              <a:buFont typeface="Wingdings" charset="2"/>
              <a:buChar char="Ø"/>
            </a:pPr>
            <a:r>
              <a:rPr lang="en-US" sz="2400" b="1" dirty="0" smtClean="0">
                <a:latin typeface="+mn-lt"/>
                <a:ea typeface="Geneva"/>
                <a:cs typeface="Geneva"/>
              </a:rPr>
              <a:t>Enhance knowledge of biodiversity and habitats of SGSSI through research, monitoring and review, including to establish scientific baselines from which to assess environmental change including the potential effects of climate change</a:t>
            </a:r>
            <a:endParaRPr lang="en-US" sz="2400" b="1" dirty="0">
              <a:latin typeface="+mn-lt"/>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29181" y="2075261"/>
            <a:ext cx="4001340" cy="1996762"/>
          </a:xfrm>
          <a:prstGeom prst="rect">
            <a:avLst/>
          </a:prstGeom>
        </p:spPr>
      </p:pic>
      <p:pic>
        <p:nvPicPr>
          <p:cNvPr id="6" name="Content Placeholder 3" descr="glaciers.png"/>
          <p:cNvPicPr>
            <a:picLocks noChangeAspect="1"/>
          </p:cNvPicPr>
          <p:nvPr/>
        </p:nvPicPr>
        <p:blipFill>
          <a:blip r:embed="rId4" cstate="email">
            <a:extLst>
              <a:ext uri="{28A0092B-C50C-407E-A947-70E740481C1C}">
                <a14:useLocalDpi xmlns:a14="http://schemas.microsoft.com/office/drawing/2010/main"/>
              </a:ext>
            </a:extLst>
          </a:blip>
          <a:srcRect l="-6768" r="-6768"/>
          <a:stretch>
            <a:fillRect/>
          </a:stretch>
        </p:blipFill>
        <p:spPr>
          <a:xfrm>
            <a:off x="4136396" y="4140063"/>
            <a:ext cx="4174696" cy="2295922"/>
          </a:xfrm>
          <a:prstGeom prst="rect">
            <a:avLst/>
          </a:prstGeom>
        </p:spPr>
      </p:pic>
    </p:spTree>
    <p:extLst>
      <p:ext uri="{BB962C8B-B14F-4D97-AF65-F5344CB8AC3E}">
        <p14:creationId xmlns:p14="http://schemas.microsoft.com/office/powerpoint/2010/main" val="6627776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23407"/>
            <a:ext cx="4215749" cy="4597368"/>
          </a:xfrm>
        </p:spPr>
        <p:txBody>
          <a:bodyPr>
            <a:normAutofit/>
          </a:bodyPr>
          <a:lstStyle/>
          <a:p>
            <a:r>
              <a:rPr lang="en-US" sz="2000" dirty="0"/>
              <a:t>Non-native plant strategy 2016-2020</a:t>
            </a:r>
          </a:p>
          <a:p>
            <a:pPr lvl="1"/>
            <a:r>
              <a:rPr lang="en-US" sz="2000" dirty="0" smtClean="0"/>
              <a:t>Culmination of Darwin project</a:t>
            </a:r>
          </a:p>
          <a:p>
            <a:pPr lvl="1"/>
            <a:r>
              <a:rPr lang="en-US" sz="2000" dirty="0" smtClean="0"/>
              <a:t>33 out of 41 species eradicated or at zero population density by 2020</a:t>
            </a:r>
          </a:p>
          <a:p>
            <a:pPr lvl="1"/>
            <a:r>
              <a:rPr lang="en-US" sz="2000" dirty="0" smtClean="0"/>
              <a:t>£250,000 funding commitment</a:t>
            </a:r>
          </a:p>
          <a:p>
            <a:pPr lvl="1"/>
            <a:r>
              <a:rPr lang="en-US" sz="2000" dirty="0" err="1" smtClean="0"/>
              <a:t>Indigena</a:t>
            </a:r>
            <a:r>
              <a:rPr lang="en-US" sz="2000" dirty="0" smtClean="0"/>
              <a:t> appointed</a:t>
            </a:r>
          </a:p>
          <a:p>
            <a:pPr lvl="1"/>
            <a:r>
              <a:rPr lang="en-US" sz="2000" dirty="0" smtClean="0"/>
              <a:t>Capacity building</a:t>
            </a:r>
          </a:p>
          <a:p>
            <a:pPr lvl="1"/>
            <a:r>
              <a:rPr lang="en-US" sz="2000" dirty="0" smtClean="0"/>
              <a:t>Citizen science</a:t>
            </a:r>
          </a:p>
          <a:p>
            <a:pPr marL="0" indent="0">
              <a:buNone/>
            </a:pPr>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8946" y="1898665"/>
            <a:ext cx="3131284" cy="4429189"/>
          </a:xfrm>
          <a:prstGeom prst="rect">
            <a:avLst/>
          </a:prstGeom>
        </p:spPr>
      </p:pic>
      <p:sp>
        <p:nvSpPr>
          <p:cNvPr id="5" name="Title 1"/>
          <p:cNvSpPr>
            <a:spLocks noGrp="1"/>
          </p:cNvSpPr>
          <p:nvPr>
            <p:ph type="title"/>
          </p:nvPr>
        </p:nvSpPr>
        <p:spPr>
          <a:xfrm>
            <a:off x="433020" y="508889"/>
            <a:ext cx="8229600" cy="1143000"/>
          </a:xfrm>
        </p:spPr>
        <p:txBody>
          <a:bodyPr>
            <a:noAutofit/>
          </a:bodyPr>
          <a:lstStyle/>
          <a:p>
            <a:pPr marL="342900" indent="-342900" algn="l">
              <a:buFont typeface="Wingdings" charset="2"/>
              <a:buChar char="Ø"/>
            </a:pPr>
            <a:r>
              <a:rPr lang="en-US" sz="2400" b="1" dirty="0" smtClean="0">
                <a:latin typeface="+mn-lt"/>
                <a:ea typeface="Geneva"/>
                <a:cs typeface="Geneva"/>
              </a:rPr>
              <a:t>Effectively </a:t>
            </a:r>
            <a:r>
              <a:rPr lang="en-US" sz="2400" b="1" dirty="0">
                <a:latin typeface="+mn-lt"/>
                <a:ea typeface="Geneva"/>
                <a:cs typeface="Geneva"/>
              </a:rPr>
              <a:t>manage invasive alien species and work along the entire biosecurity continuum to deliver and enforce best practice biosecurity protocols, post-border monitoring and emergency response measures</a:t>
            </a:r>
            <a:endParaRPr lang="en-US" sz="2400" b="1" dirty="0">
              <a:latin typeface="+mn-lt"/>
            </a:endParaRPr>
          </a:p>
        </p:txBody>
      </p:sp>
    </p:spTree>
    <p:extLst>
      <p:ext uri="{BB962C8B-B14F-4D97-AF65-F5344CB8AC3E}">
        <p14:creationId xmlns:p14="http://schemas.microsoft.com/office/powerpoint/2010/main" val="11871546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a:ext>
            </a:extLst>
          </a:blip>
          <a:srcRect/>
          <a:stretch>
            <a:fillRect/>
          </a:stretch>
        </p:blipFill>
        <p:spPr bwMode="auto">
          <a:xfrm>
            <a:off x="-152579" y="-135620"/>
            <a:ext cx="9407546" cy="7274103"/>
          </a:xfrm>
          <a:prstGeom prst="rect">
            <a:avLst/>
          </a:prstGeom>
          <a:noFill/>
          <a:ln>
            <a:noFill/>
          </a:ln>
        </p:spPr>
      </p:pic>
    </p:spTree>
    <p:extLst>
      <p:ext uri="{BB962C8B-B14F-4D97-AF65-F5344CB8AC3E}">
        <p14:creationId xmlns:p14="http://schemas.microsoft.com/office/powerpoint/2010/main" val="10391377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705221" y="1054505"/>
            <a:ext cx="3354369" cy="4869187"/>
          </a:xfrm>
          <a:ln>
            <a:solidFill>
              <a:schemeClr val="tx2"/>
            </a:solidFill>
          </a:ln>
        </p:spPr>
      </p:pic>
      <p:sp>
        <p:nvSpPr>
          <p:cNvPr id="5" name="Content Placeholder 2"/>
          <p:cNvSpPr txBox="1">
            <a:spLocks/>
          </p:cNvSpPr>
          <p:nvPr/>
        </p:nvSpPr>
        <p:spPr>
          <a:xfrm>
            <a:off x="4384743" y="1054505"/>
            <a:ext cx="4302057" cy="528259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Biosecurity Handbook launched</a:t>
            </a:r>
          </a:p>
          <a:p>
            <a:r>
              <a:rPr lang="en-US" sz="2000" dirty="0" smtClean="0"/>
              <a:t>Annual biosecurity review:</a:t>
            </a:r>
          </a:p>
          <a:p>
            <a:pPr lvl="1"/>
            <a:r>
              <a:rPr lang="en-US" sz="1600" dirty="0" smtClean="0"/>
              <a:t>257 biosecurity inspections</a:t>
            </a:r>
          </a:p>
          <a:p>
            <a:pPr lvl="1"/>
            <a:r>
              <a:rPr lang="en-US" sz="1600" dirty="0" smtClean="0"/>
              <a:t>885 items checked</a:t>
            </a:r>
          </a:p>
          <a:p>
            <a:pPr lvl="1"/>
            <a:r>
              <a:rPr lang="en-US" sz="1600" dirty="0" smtClean="0"/>
              <a:t>60 infringements</a:t>
            </a:r>
          </a:p>
          <a:p>
            <a:r>
              <a:rPr lang="en-US" sz="2000" dirty="0" smtClean="0"/>
              <a:t>New electronic rodent monitoring at KEP</a:t>
            </a:r>
          </a:p>
          <a:p>
            <a:r>
              <a:rPr lang="en-US" sz="2000" dirty="0" smtClean="0"/>
              <a:t>Future options for new biosecurity  and cargo handling facilities at KEP and BI and enhanced vessel screening in Falklands</a:t>
            </a:r>
          </a:p>
          <a:p>
            <a:endParaRPr lang="en-US" sz="2000" dirty="0" smtClean="0"/>
          </a:p>
          <a:p>
            <a:endParaRPr lang="en-US" sz="2000" dirty="0" smtClean="0"/>
          </a:p>
          <a:p>
            <a:r>
              <a:rPr lang="en-US" sz="2000" dirty="0" smtClean="0"/>
              <a:t>Support SGHT in 2017/2018 monitoring expedition</a:t>
            </a:r>
            <a:endParaRPr lang="en-US" sz="2000" dirty="0"/>
          </a:p>
        </p:txBody>
      </p:sp>
    </p:spTree>
    <p:extLst>
      <p:ext uri="{BB962C8B-B14F-4D97-AF65-F5344CB8AC3E}">
        <p14:creationId xmlns:p14="http://schemas.microsoft.com/office/powerpoint/2010/main" val="5084567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
          <p:cNvGraphicFramePr>
            <a:graphicFrameLocks/>
          </p:cNvGraphicFramePr>
          <p:nvPr>
            <p:extLst>
              <p:ext uri="{D42A27DB-BD31-4B8C-83A1-F6EECF244321}">
                <p14:modId xmlns:p14="http://schemas.microsoft.com/office/powerpoint/2010/main" val="417790514"/>
              </p:ext>
            </p:extLst>
          </p:nvPr>
        </p:nvGraphicFramePr>
        <p:xfrm>
          <a:off x="1232520" y="2404152"/>
          <a:ext cx="6534730" cy="4243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a:spLocks noGrp="1"/>
          </p:cNvSpPr>
          <p:nvPr>
            <p:ph type="title"/>
          </p:nvPr>
        </p:nvSpPr>
        <p:spPr>
          <a:xfrm>
            <a:off x="457200" y="780125"/>
            <a:ext cx="8229600" cy="1143000"/>
          </a:xfrm>
        </p:spPr>
        <p:txBody>
          <a:bodyPr>
            <a:noAutofit/>
          </a:bodyPr>
          <a:lstStyle/>
          <a:p>
            <a:pPr marL="342900" indent="-342900" algn="just">
              <a:buFont typeface="Wingdings" charset="2"/>
              <a:buChar char="Ø"/>
            </a:pPr>
            <a:r>
              <a:rPr lang="en-US" sz="2400" b="1" dirty="0" smtClean="0">
                <a:latin typeface="+mn-lt"/>
                <a:ea typeface="Lucida Grande"/>
                <a:cs typeface="Lucida Grande"/>
              </a:rPr>
              <a:t>Adopting </a:t>
            </a:r>
            <a:r>
              <a:rPr lang="en-US" sz="2400" b="1" dirty="0">
                <a:latin typeface="+mn-lt"/>
                <a:ea typeface="Lucida Grande"/>
                <a:cs typeface="Lucida Grande"/>
              </a:rPr>
              <a:t>an evidence-based approach and using the best available data, establish appropriate protection of the terrestrial and marine environments through a suite of protected areas, ensuring that land-based activities are managed sustainably and with minimal impacts on the environment</a:t>
            </a:r>
            <a:endParaRPr lang="en-US" sz="2400" b="1" dirty="0">
              <a:latin typeface="+mn-lt"/>
            </a:endParaRPr>
          </a:p>
        </p:txBody>
      </p:sp>
    </p:spTree>
    <p:extLst>
      <p:ext uri="{BB962C8B-B14F-4D97-AF65-F5344CB8AC3E}">
        <p14:creationId xmlns:p14="http://schemas.microsoft.com/office/powerpoint/2010/main" val="8658210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Visitor site use survey</a:t>
            </a:r>
            <a:endParaRPr lang="en-US" sz="2800" dirty="0"/>
          </a:p>
        </p:txBody>
      </p:sp>
      <p:sp>
        <p:nvSpPr>
          <p:cNvPr id="3" name="Content Placeholder 2"/>
          <p:cNvSpPr>
            <a:spLocks noGrp="1"/>
          </p:cNvSpPr>
          <p:nvPr>
            <p:ph idx="1"/>
          </p:nvPr>
        </p:nvSpPr>
        <p:spPr>
          <a:xfrm>
            <a:off x="457200" y="1319202"/>
            <a:ext cx="4302057" cy="5153517"/>
          </a:xfrm>
        </p:spPr>
        <p:txBody>
          <a:bodyPr>
            <a:normAutofit/>
          </a:bodyPr>
          <a:lstStyle/>
          <a:p>
            <a:r>
              <a:rPr lang="en-US" sz="2000" dirty="0" smtClean="0"/>
              <a:t>Better understand visitor use patterns and current footprint (cruise ship, yacht, BAS, GSGSSI)</a:t>
            </a:r>
          </a:p>
          <a:p>
            <a:r>
              <a:rPr lang="en-US" sz="2000" dirty="0" smtClean="0"/>
              <a:t>Ensure recreational use is accommodated in Protected Area network</a:t>
            </a:r>
          </a:p>
          <a:p>
            <a:r>
              <a:rPr lang="en-US" sz="2000" dirty="0" smtClean="0"/>
              <a:t>IAATO workshop</a:t>
            </a:r>
          </a:p>
          <a:p>
            <a:pPr lvl="1"/>
            <a:r>
              <a:rPr lang="en-US" sz="2000" dirty="0" smtClean="0"/>
              <a:t>Areas </a:t>
            </a:r>
            <a:r>
              <a:rPr lang="en-US" sz="2000" dirty="0"/>
              <a:t>for ‘free roaming’ </a:t>
            </a:r>
          </a:p>
          <a:p>
            <a:pPr lvl="1"/>
            <a:r>
              <a:rPr lang="en-US" sz="2000" dirty="0" smtClean="0"/>
              <a:t>Understand ‘wilderness’</a:t>
            </a:r>
          </a:p>
          <a:p>
            <a:pPr lvl="1"/>
            <a:r>
              <a:rPr lang="en-US" sz="2000" dirty="0" smtClean="0"/>
              <a:t>Retain provision for expeditions and special projects</a:t>
            </a:r>
          </a:p>
          <a:p>
            <a:pPr lvl="1"/>
            <a:r>
              <a:rPr lang="en-US" sz="2000" dirty="0" smtClean="0"/>
              <a:t>Consideration for opening new sites e.g. Undine</a:t>
            </a:r>
          </a:p>
          <a:p>
            <a:pPr marL="457200" lvl="1" indent="0">
              <a:buNone/>
            </a:pPr>
            <a:endParaRPr lang="en-US" sz="2400" dirty="0" smtClean="0"/>
          </a:p>
        </p:txBody>
      </p:sp>
      <p:pic>
        <p:nvPicPr>
          <p:cNvPr id="4" name="Picture 3" descr="FOR_Hans Hansson.pd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31166" y="1417638"/>
            <a:ext cx="3291368" cy="2340419"/>
          </a:xfrm>
          <a:prstGeom prst="rect">
            <a:avLst/>
          </a:prstGeom>
        </p:spPr>
      </p:pic>
      <p:pic>
        <p:nvPicPr>
          <p:cNvPr id="5" name="Picture 4" descr="fortuna.jpeg"/>
          <p:cNvPicPr>
            <a:picLocks noChangeAspect="1"/>
          </p:cNvPicPr>
          <p:nvPr/>
        </p:nvPicPr>
        <p:blipFill rotWithShape="1">
          <a:blip r:embed="rId4" cstate="email">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5001690" y="4253502"/>
            <a:ext cx="3456471" cy="2330177"/>
          </a:xfrm>
          <a:prstGeom prst="rect">
            <a:avLst/>
          </a:prstGeom>
        </p:spPr>
      </p:pic>
      <p:sp>
        <p:nvSpPr>
          <p:cNvPr id="6" name="Down Arrow 5"/>
          <p:cNvSpPr/>
          <p:nvPr/>
        </p:nvSpPr>
        <p:spPr>
          <a:xfrm>
            <a:off x="6522402" y="3807373"/>
            <a:ext cx="308241" cy="359825"/>
          </a:xfrm>
          <a:prstGeom prst="down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4851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Next steps</a:t>
            </a:r>
            <a:r>
              <a:rPr lang="is-IS" sz="2400" dirty="0" smtClean="0"/>
              <a:t>…</a:t>
            </a:r>
            <a:endParaRPr lang="en-US" sz="2400" dirty="0"/>
          </a:p>
        </p:txBody>
      </p:sp>
      <p:sp>
        <p:nvSpPr>
          <p:cNvPr id="3" name="Content Placeholder 2"/>
          <p:cNvSpPr>
            <a:spLocks noGrp="1"/>
          </p:cNvSpPr>
          <p:nvPr>
            <p:ph idx="1"/>
          </p:nvPr>
        </p:nvSpPr>
        <p:spPr>
          <a:xfrm>
            <a:off x="4660591" y="1600200"/>
            <a:ext cx="4026208" cy="4525963"/>
          </a:xfrm>
        </p:spPr>
        <p:txBody>
          <a:bodyPr>
            <a:normAutofit/>
          </a:bodyPr>
          <a:lstStyle/>
          <a:p>
            <a:r>
              <a:rPr lang="en-US" sz="2000" dirty="0"/>
              <a:t>Update environmental data and GIS portal</a:t>
            </a:r>
          </a:p>
          <a:p>
            <a:r>
              <a:rPr lang="en-US" sz="2000" dirty="0"/>
              <a:t>Gather additional data on under represented species and habitats</a:t>
            </a:r>
          </a:p>
          <a:p>
            <a:r>
              <a:rPr lang="en-US" sz="2000" dirty="0"/>
              <a:t>Establish monitoring to better understand risk</a:t>
            </a:r>
          </a:p>
          <a:p>
            <a:r>
              <a:rPr lang="en-US" sz="2000" dirty="0" smtClean="0"/>
              <a:t>Engage with experts and other stake-holder groups</a:t>
            </a:r>
          </a:p>
          <a:p>
            <a:r>
              <a:rPr lang="en-US" sz="2000" dirty="0" smtClean="0"/>
              <a:t>Evidence based approach</a:t>
            </a:r>
            <a:endParaRPr lang="en-US" sz="20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6171" y="1702262"/>
            <a:ext cx="4354420" cy="3759515"/>
          </a:xfrm>
          <a:prstGeom prst="rect">
            <a:avLst/>
          </a:prstGeom>
        </p:spPr>
      </p:pic>
    </p:spTree>
    <p:extLst>
      <p:ext uri="{BB962C8B-B14F-4D97-AF65-F5344CB8AC3E}">
        <p14:creationId xmlns:p14="http://schemas.microsoft.com/office/powerpoint/2010/main" val="4937350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34"/>
            <a:ext cx="8229600" cy="964029"/>
          </a:xfrm>
        </p:spPr>
        <p:txBody>
          <a:bodyPr>
            <a:noAutofit/>
          </a:bodyPr>
          <a:lstStyle/>
          <a:p>
            <a:pPr marL="342900" indent="-342900" algn="just">
              <a:buFont typeface="Wingdings" charset="2"/>
              <a:buChar char="Ø"/>
            </a:pPr>
            <a:r>
              <a:rPr lang="en-US" sz="2400" b="1" dirty="0" smtClean="0">
                <a:latin typeface="+mn-lt"/>
                <a:ea typeface="Lucida Grande"/>
                <a:cs typeface="Lucida Grande"/>
              </a:rPr>
              <a:t>Understand </a:t>
            </a:r>
            <a:r>
              <a:rPr lang="en-US" sz="2400" b="1" dirty="0">
                <a:latin typeface="+mn-lt"/>
                <a:ea typeface="Lucida Grande"/>
                <a:cs typeface="Lucida Grande"/>
              </a:rPr>
              <a:t>and where possible mitigate the risks from substances that have the potential to harm the environment such as heavy fuel oil and pollutants present in old whaling stations</a:t>
            </a:r>
            <a:endParaRPr lang="en-US" sz="2400" b="1" dirty="0">
              <a:latin typeface="+mn-lt"/>
            </a:endParaRPr>
          </a:p>
        </p:txBody>
      </p:sp>
      <p:sp>
        <p:nvSpPr>
          <p:cNvPr id="3" name="Content Placeholder 2"/>
          <p:cNvSpPr>
            <a:spLocks noGrp="1"/>
          </p:cNvSpPr>
          <p:nvPr>
            <p:ph idx="1"/>
          </p:nvPr>
        </p:nvSpPr>
        <p:spPr>
          <a:xfrm>
            <a:off x="309785" y="4842275"/>
            <a:ext cx="8229600" cy="1655674"/>
          </a:xfrm>
        </p:spPr>
        <p:txBody>
          <a:bodyPr/>
          <a:lstStyle/>
          <a:p>
            <a:r>
              <a:rPr lang="en-US" sz="2000" dirty="0" smtClean="0"/>
              <a:t>ITT scoping of oil remediation</a:t>
            </a:r>
          </a:p>
          <a:p>
            <a:r>
              <a:rPr lang="en-US" sz="2000" dirty="0" smtClean="0"/>
              <a:t>Scoping trip planned for late 2016</a:t>
            </a:r>
          </a:p>
          <a:p>
            <a:pPr marL="0" indent="0">
              <a:buNone/>
            </a:pPr>
            <a:endParaRPr lang="en-US" sz="2000" dirty="0" smtClean="0"/>
          </a:p>
          <a:p>
            <a:pPr marL="0" indent="0">
              <a:buNone/>
            </a:pPr>
            <a:endParaRPr lang="en-US" dirty="0"/>
          </a:p>
        </p:txBody>
      </p:sp>
      <p:pic>
        <p:nvPicPr>
          <p:cNvPr id="4" name="Picture 3" descr="CoN1dDFWgAACCv-.jpg-large.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5776" y="2008560"/>
            <a:ext cx="5363649" cy="2686294"/>
          </a:xfrm>
          <a:prstGeom prst="rect">
            <a:avLst/>
          </a:prstGeom>
        </p:spPr>
      </p:pic>
    </p:spTree>
    <p:extLst>
      <p:ext uri="{BB962C8B-B14F-4D97-AF65-F5344CB8AC3E}">
        <p14:creationId xmlns:p14="http://schemas.microsoft.com/office/powerpoint/2010/main" val="291038205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5400" b="1" dirty="0" smtClean="0"/>
              <a:t>FISHERIES</a:t>
            </a:r>
          </a:p>
          <a:p>
            <a:pPr marL="0" indent="0" algn="ctr">
              <a:buNone/>
            </a:pPr>
            <a:r>
              <a:rPr lang="en-US" sz="2600" b="1" i="1" dirty="0" smtClean="0">
                <a:solidFill>
                  <a:schemeClr val="bg1">
                    <a:lumMod val="50000"/>
                  </a:schemeClr>
                </a:solidFill>
              </a:rPr>
              <a:t>To </a:t>
            </a:r>
            <a:r>
              <a:rPr lang="en-US" sz="2600" b="1" i="1" dirty="0">
                <a:solidFill>
                  <a:schemeClr val="bg1">
                    <a:lumMod val="50000"/>
                  </a:schemeClr>
                </a:solidFill>
              </a:rPr>
              <a:t>manage SGSSI fisheries to the highest international standards of operation, stewardship and sustainability </a:t>
            </a:r>
            <a:endParaRPr lang="en-US" sz="2600" dirty="0">
              <a:solidFill>
                <a:schemeClr val="bg1">
                  <a:lumMod val="50000"/>
                </a:schemeClr>
              </a:solidFill>
            </a:endParaRPr>
          </a:p>
          <a:p>
            <a:pPr marL="0" indent="0" algn="ctr">
              <a:buNone/>
            </a:pPr>
            <a:endParaRPr lang="en-US" sz="5400" b="1" dirty="0">
              <a:solidFill>
                <a:schemeClr val="bg1">
                  <a:lumMod val="50000"/>
                </a:schemeClr>
              </a:solidFill>
            </a:endParaRPr>
          </a:p>
        </p:txBody>
      </p:sp>
    </p:spTree>
    <p:extLst>
      <p:ext uri="{BB962C8B-B14F-4D97-AF65-F5344CB8AC3E}">
        <p14:creationId xmlns:p14="http://schemas.microsoft.com/office/powerpoint/2010/main" val="14001485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29"/>
            <a:ext cx="8229600" cy="1143000"/>
          </a:xfrm>
        </p:spPr>
        <p:txBody>
          <a:bodyPr>
            <a:normAutofit/>
          </a:bodyPr>
          <a:lstStyle/>
          <a:p>
            <a:r>
              <a:rPr lang="en-US" sz="3600" dirty="0" smtClean="0"/>
              <a:t>Objectives - review</a:t>
            </a:r>
            <a:endParaRPr lang="en-US" sz="3600" dirty="0"/>
          </a:p>
        </p:txBody>
      </p:sp>
      <p:sp>
        <p:nvSpPr>
          <p:cNvPr id="3" name="Content Placeholder 2"/>
          <p:cNvSpPr>
            <a:spLocks noGrp="1"/>
          </p:cNvSpPr>
          <p:nvPr>
            <p:ph idx="1"/>
          </p:nvPr>
        </p:nvSpPr>
        <p:spPr>
          <a:xfrm>
            <a:off x="457200" y="1107040"/>
            <a:ext cx="8229600" cy="4525963"/>
          </a:xfrm>
        </p:spPr>
        <p:txBody>
          <a:bodyPr>
            <a:noAutofit/>
          </a:bodyPr>
          <a:lstStyle/>
          <a:p>
            <a:pPr marL="514350" indent="-514350">
              <a:lnSpc>
                <a:spcPct val="70000"/>
              </a:lnSpc>
              <a:buAutoNum type="arabicPeriod"/>
            </a:pPr>
            <a:r>
              <a:rPr lang="en-GB" sz="2000" dirty="0" smtClean="0"/>
              <a:t>Precautionary management of stocks</a:t>
            </a:r>
            <a:endParaRPr lang="is-IS" sz="2000" dirty="0" smtClean="0"/>
          </a:p>
          <a:p>
            <a:pPr marL="0" indent="0">
              <a:lnSpc>
                <a:spcPct val="70000"/>
              </a:lnSpc>
              <a:buNone/>
            </a:pPr>
            <a:endParaRPr lang="en-GB" sz="2000" dirty="0" smtClean="0">
              <a:solidFill>
                <a:srgbClr val="FF0000"/>
              </a:solidFill>
            </a:endParaRPr>
          </a:p>
          <a:p>
            <a:pPr marL="0" indent="0">
              <a:lnSpc>
                <a:spcPct val="70000"/>
              </a:lnSpc>
              <a:buNone/>
            </a:pPr>
            <a:r>
              <a:rPr lang="en-GB" sz="2000" dirty="0" smtClean="0">
                <a:solidFill>
                  <a:srgbClr val="FF0000"/>
                </a:solidFill>
              </a:rPr>
              <a:t>Aim:  To protect stock, and allow for uncertainty and resilience to unknowns. </a:t>
            </a:r>
          </a:p>
          <a:p>
            <a:pPr marL="0" indent="0">
              <a:lnSpc>
                <a:spcPct val="70000"/>
              </a:lnSpc>
              <a:buNone/>
            </a:pPr>
            <a:endParaRPr lang="en-GB" sz="2000" dirty="0" smtClean="0">
              <a:solidFill>
                <a:srgbClr val="FF0000"/>
              </a:solidFill>
            </a:endParaRPr>
          </a:p>
          <a:p>
            <a:pPr marL="0" indent="0">
              <a:lnSpc>
                <a:spcPct val="70000"/>
              </a:lnSpc>
              <a:buNone/>
            </a:pPr>
            <a:r>
              <a:rPr lang="en-GB" sz="2000" dirty="0" smtClean="0"/>
              <a:t>Toothfish: target of 55% of virgin biomass in the 35 year stock projection</a:t>
            </a:r>
            <a:endParaRPr lang="en-GB" sz="2000" dirty="0"/>
          </a:p>
          <a:p>
            <a:pPr marL="0" indent="0">
              <a:lnSpc>
                <a:spcPct val="70000"/>
              </a:lnSpc>
              <a:buNone/>
            </a:pPr>
            <a:endParaRPr lang="en-GB" sz="2000" dirty="0">
              <a:solidFill>
                <a:srgbClr val="FF0000"/>
              </a:solidFill>
            </a:endParaRPr>
          </a:p>
          <a:p>
            <a:pPr marL="0" indent="0">
              <a:lnSpc>
                <a:spcPct val="70000"/>
              </a:lnSpc>
              <a:spcAft>
                <a:spcPts val="600"/>
              </a:spcAft>
              <a:buNone/>
            </a:pPr>
            <a:r>
              <a:rPr lang="en-US" sz="2000" dirty="0" smtClean="0"/>
              <a:t>Toothfish: 	Data and feedback from Masters is that it </a:t>
            </a:r>
            <a:r>
              <a:rPr lang="en-US" sz="2000" dirty="0"/>
              <a:t>was a good toothfish </a:t>
            </a:r>
            <a:r>
              <a:rPr lang="en-US" sz="2000" dirty="0" smtClean="0"/>
              <a:t>			season. </a:t>
            </a:r>
          </a:p>
          <a:p>
            <a:pPr marL="0" indent="0">
              <a:lnSpc>
                <a:spcPct val="70000"/>
              </a:lnSpc>
              <a:spcAft>
                <a:spcPts val="600"/>
              </a:spcAft>
              <a:buNone/>
            </a:pPr>
            <a:r>
              <a:rPr lang="en-US" sz="2000" dirty="0"/>
              <a:t>	</a:t>
            </a:r>
            <a:r>
              <a:rPr lang="en-US" sz="2000" dirty="0" smtClean="0"/>
              <a:t>		Successful research fishing in closed areas – tag / release program</a:t>
            </a:r>
          </a:p>
          <a:p>
            <a:pPr marL="0" indent="0">
              <a:lnSpc>
                <a:spcPct val="70000"/>
              </a:lnSpc>
              <a:spcAft>
                <a:spcPts val="600"/>
              </a:spcAft>
              <a:buNone/>
            </a:pPr>
            <a:r>
              <a:rPr lang="en-US" sz="2000" dirty="0" smtClean="0"/>
              <a:t>			Successful shallow water fishing (550m) – recruitment index 				development</a:t>
            </a:r>
          </a:p>
          <a:p>
            <a:pPr marL="0" indent="0">
              <a:lnSpc>
                <a:spcPct val="70000"/>
              </a:lnSpc>
              <a:buNone/>
            </a:pPr>
            <a:endParaRPr lang="en-US" sz="2000" i="1" dirty="0" smtClean="0">
              <a:solidFill>
                <a:srgbClr val="1F497D"/>
              </a:solidFill>
            </a:endParaRPr>
          </a:p>
          <a:p>
            <a:pPr marL="0" indent="0">
              <a:lnSpc>
                <a:spcPct val="70000"/>
              </a:lnSpc>
              <a:spcAft>
                <a:spcPts val="600"/>
              </a:spcAft>
              <a:buNone/>
            </a:pPr>
            <a:r>
              <a:rPr lang="en-GB" sz="2000" dirty="0" smtClean="0">
                <a:solidFill>
                  <a:srgbClr val="1F497D"/>
                </a:solidFill>
              </a:rPr>
              <a:t>Krill:		Season was very good; much better than predicted.    </a:t>
            </a:r>
          </a:p>
          <a:p>
            <a:pPr marL="0" indent="0">
              <a:lnSpc>
                <a:spcPct val="70000"/>
              </a:lnSpc>
              <a:spcAft>
                <a:spcPts val="600"/>
              </a:spcAft>
              <a:buNone/>
            </a:pPr>
            <a:r>
              <a:rPr lang="en-GB" sz="2000" dirty="0">
                <a:solidFill>
                  <a:srgbClr val="1F497D"/>
                </a:solidFill>
              </a:rPr>
              <a:t>	</a:t>
            </a:r>
            <a:r>
              <a:rPr lang="en-GB" sz="2000" dirty="0" smtClean="0">
                <a:solidFill>
                  <a:srgbClr val="1F497D"/>
                </a:solidFill>
              </a:rPr>
              <a:t>		Progress in monitoring by-catch.</a:t>
            </a:r>
          </a:p>
          <a:p>
            <a:pPr marL="0" indent="0">
              <a:lnSpc>
                <a:spcPct val="70000"/>
              </a:lnSpc>
              <a:spcAft>
                <a:spcPts val="600"/>
              </a:spcAft>
              <a:buNone/>
            </a:pPr>
            <a:r>
              <a:rPr lang="en-GB" sz="2000" dirty="0">
                <a:solidFill>
                  <a:srgbClr val="1F497D"/>
                </a:solidFill>
              </a:rPr>
              <a:t>	</a:t>
            </a:r>
            <a:r>
              <a:rPr lang="en-GB" sz="2000" dirty="0" smtClean="0">
                <a:solidFill>
                  <a:srgbClr val="1F497D"/>
                </a:solidFill>
              </a:rPr>
              <a:t>		Identified need to monitor “mega-consumers” of krill</a:t>
            </a:r>
          </a:p>
          <a:p>
            <a:pPr marL="0" indent="0">
              <a:lnSpc>
                <a:spcPct val="70000"/>
              </a:lnSpc>
              <a:buNone/>
            </a:pPr>
            <a:r>
              <a:rPr lang="en-GB" sz="2000" dirty="0">
                <a:solidFill>
                  <a:srgbClr val="1F497D"/>
                </a:solidFill>
              </a:rPr>
              <a:t>	</a:t>
            </a:r>
            <a:endParaRPr lang="en-GB" sz="2000" dirty="0" smtClean="0">
              <a:solidFill>
                <a:srgbClr val="1F497D"/>
              </a:solidFill>
            </a:endParaRPr>
          </a:p>
          <a:p>
            <a:pPr marL="0" indent="0">
              <a:lnSpc>
                <a:spcPct val="70000"/>
              </a:lnSpc>
              <a:spcAft>
                <a:spcPts val="600"/>
              </a:spcAft>
              <a:buNone/>
            </a:pPr>
            <a:r>
              <a:rPr lang="en-GB" sz="2000" dirty="0" smtClean="0">
                <a:solidFill>
                  <a:srgbClr val="1F497D"/>
                </a:solidFill>
              </a:rPr>
              <a:t>Icefish: 		Catch can elude commercial fleet.</a:t>
            </a:r>
          </a:p>
          <a:p>
            <a:pPr marL="0" indent="0">
              <a:lnSpc>
                <a:spcPct val="70000"/>
              </a:lnSpc>
              <a:spcAft>
                <a:spcPts val="600"/>
              </a:spcAft>
              <a:buNone/>
            </a:pPr>
            <a:r>
              <a:rPr lang="en-GB" sz="2000" dirty="0">
                <a:solidFill>
                  <a:srgbClr val="1F497D"/>
                </a:solidFill>
              </a:rPr>
              <a:t>	</a:t>
            </a:r>
            <a:r>
              <a:rPr lang="en-GB" sz="2000" dirty="0" smtClean="0">
                <a:solidFill>
                  <a:srgbClr val="1F497D"/>
                </a:solidFill>
              </a:rPr>
              <a:t>		Ground-fish survey early January will provide an update. </a:t>
            </a:r>
          </a:p>
          <a:p>
            <a:pPr marL="0" indent="0">
              <a:lnSpc>
                <a:spcPct val="70000"/>
              </a:lnSpc>
              <a:spcAft>
                <a:spcPts val="600"/>
              </a:spcAft>
              <a:buNone/>
            </a:pPr>
            <a:r>
              <a:rPr lang="en-GB" sz="2000" dirty="0">
                <a:solidFill>
                  <a:srgbClr val="1F497D"/>
                </a:solidFill>
              </a:rPr>
              <a:t>			MSC recertification</a:t>
            </a:r>
          </a:p>
          <a:p>
            <a:pPr marL="0" indent="0">
              <a:lnSpc>
                <a:spcPct val="70000"/>
              </a:lnSpc>
              <a:spcAft>
                <a:spcPts val="600"/>
              </a:spcAft>
              <a:buNone/>
            </a:pPr>
            <a:endParaRPr lang="en-GB" sz="2000" dirty="0" smtClean="0">
              <a:solidFill>
                <a:srgbClr val="1F497D"/>
              </a:solidFill>
            </a:endParaRPr>
          </a:p>
        </p:txBody>
      </p:sp>
    </p:spTree>
    <p:extLst>
      <p:ext uri="{BB962C8B-B14F-4D97-AF65-F5344CB8AC3E}">
        <p14:creationId xmlns:p14="http://schemas.microsoft.com/office/powerpoint/2010/main" val="33554253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94711"/>
            <a:ext cx="6237818" cy="4525963"/>
          </a:xfrm>
        </p:spPr>
        <p:txBody>
          <a:bodyPr>
            <a:normAutofit fontScale="85000" lnSpcReduction="20000"/>
          </a:bodyPr>
          <a:lstStyle/>
          <a:p>
            <a:pPr marL="0" indent="0">
              <a:buNone/>
            </a:pPr>
            <a:r>
              <a:rPr lang="en-US" sz="2200" dirty="0" smtClean="0"/>
              <a:t>2. Develop fishery management plans</a:t>
            </a:r>
          </a:p>
          <a:p>
            <a:pPr marL="0" indent="0">
              <a:buNone/>
            </a:pPr>
            <a:endParaRPr lang="en-US" sz="2200" dirty="0" smtClean="0"/>
          </a:p>
          <a:p>
            <a:pPr marL="0" indent="0">
              <a:buNone/>
            </a:pPr>
            <a:r>
              <a:rPr lang="en-US" sz="2200" dirty="0" smtClean="0">
                <a:solidFill>
                  <a:srgbClr val="FF0000"/>
                </a:solidFill>
              </a:rPr>
              <a:t>Aim:</a:t>
            </a:r>
            <a:r>
              <a:rPr lang="en-US" sz="2200" dirty="0">
                <a:solidFill>
                  <a:srgbClr val="FF0000"/>
                </a:solidFill>
              </a:rPr>
              <a:t>		</a:t>
            </a:r>
            <a:r>
              <a:rPr lang="en-US" sz="2200" dirty="0" smtClean="0">
                <a:solidFill>
                  <a:srgbClr val="FF0000"/>
                </a:solidFill>
              </a:rPr>
              <a:t>A resource for vessels and operators </a:t>
            </a:r>
          </a:p>
          <a:p>
            <a:pPr marL="0" indent="0">
              <a:buNone/>
            </a:pPr>
            <a:r>
              <a:rPr lang="en-US" sz="2200" dirty="0">
                <a:solidFill>
                  <a:srgbClr val="FF0000"/>
                </a:solidFill>
              </a:rPr>
              <a:t>	</a:t>
            </a:r>
            <a:r>
              <a:rPr lang="en-US" sz="2200" dirty="0" smtClean="0">
                <a:solidFill>
                  <a:srgbClr val="FF0000"/>
                </a:solidFill>
              </a:rPr>
              <a:t>	to improve vessel management, </a:t>
            </a:r>
          </a:p>
          <a:p>
            <a:pPr marL="0" indent="0">
              <a:buNone/>
            </a:pPr>
            <a:r>
              <a:rPr lang="en-US" sz="2200" dirty="0">
                <a:solidFill>
                  <a:srgbClr val="FF0000"/>
                </a:solidFill>
              </a:rPr>
              <a:t>	</a:t>
            </a:r>
            <a:r>
              <a:rPr lang="en-US" sz="2200" dirty="0" smtClean="0">
                <a:solidFill>
                  <a:srgbClr val="FF0000"/>
                </a:solidFill>
              </a:rPr>
              <a:t>	conservation,	and 	science collaboration.  </a:t>
            </a:r>
          </a:p>
          <a:p>
            <a:pPr marL="0" indent="0">
              <a:buNone/>
            </a:pPr>
            <a:endParaRPr lang="en-US" sz="2200" dirty="0" smtClean="0">
              <a:solidFill>
                <a:schemeClr val="tx1"/>
              </a:solidFill>
            </a:endParaRPr>
          </a:p>
          <a:p>
            <a:pPr marL="0" indent="0">
              <a:buNone/>
            </a:pPr>
            <a:r>
              <a:rPr lang="en-US" sz="2200" dirty="0" smtClean="0"/>
              <a:t>Updated annually</a:t>
            </a:r>
          </a:p>
          <a:p>
            <a:pPr marL="0" indent="0">
              <a:buNone/>
            </a:pPr>
            <a:endParaRPr lang="en-US" sz="2200" dirty="0"/>
          </a:p>
          <a:p>
            <a:pPr marL="0" indent="0">
              <a:buNone/>
            </a:pPr>
            <a:r>
              <a:rPr lang="en-US" sz="2200" dirty="0" smtClean="0"/>
              <a:t>Contents include:</a:t>
            </a:r>
          </a:p>
          <a:p>
            <a:r>
              <a:rPr lang="en-US" sz="2200" dirty="0" smtClean="0"/>
              <a:t>Current state of the fishery</a:t>
            </a:r>
          </a:p>
          <a:p>
            <a:r>
              <a:rPr lang="en-US" sz="2200" dirty="0" smtClean="0"/>
              <a:t>Fishery management</a:t>
            </a:r>
          </a:p>
          <a:p>
            <a:r>
              <a:rPr lang="en-US" sz="2200" dirty="0" smtClean="0"/>
              <a:t>Harvest control measures</a:t>
            </a:r>
          </a:p>
          <a:p>
            <a:r>
              <a:rPr lang="en-US" sz="2200" dirty="0" smtClean="0"/>
              <a:t>Licence advice summary</a:t>
            </a:r>
          </a:p>
          <a:p>
            <a:r>
              <a:rPr lang="en-US" sz="2200" dirty="0" smtClean="0"/>
              <a:t>Conservation, monitoring, science plans</a:t>
            </a:r>
          </a:p>
          <a:p>
            <a:r>
              <a:rPr lang="en-US" sz="2200" dirty="0" smtClean="0"/>
              <a:t>Licensing, Compliance, Raising standards</a:t>
            </a:r>
          </a:p>
          <a:p>
            <a:pPr marL="0" indent="0">
              <a:buNone/>
            </a:pPr>
            <a:endParaRPr lang="en-US" sz="2200" dirty="0">
              <a:solidFill>
                <a:srgbClr val="FF0000"/>
              </a:solidFill>
            </a:endParaRPr>
          </a:p>
        </p:txBody>
      </p:sp>
      <p:pic>
        <p:nvPicPr>
          <p:cNvPr id="5" name="Picture 4" descr="front page2.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0886" y="1282019"/>
            <a:ext cx="3214973" cy="4549593"/>
          </a:xfrm>
          <a:prstGeom prst="rect">
            <a:avLst/>
          </a:prstGeom>
          <a:ln>
            <a:solidFill>
              <a:schemeClr val="tx1"/>
            </a:solidFill>
          </a:ln>
        </p:spPr>
      </p:pic>
      <p:sp>
        <p:nvSpPr>
          <p:cNvPr id="7" name="Title 1"/>
          <p:cNvSpPr txBox="1">
            <a:spLocks/>
          </p:cNvSpPr>
          <p:nvPr/>
        </p:nvSpPr>
        <p:spPr>
          <a:xfrm>
            <a:off x="457200" y="1572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1F497D"/>
                </a:solidFill>
                <a:latin typeface="+mj-lt"/>
                <a:ea typeface="+mj-ea"/>
                <a:cs typeface="+mj-cs"/>
              </a:defRPr>
            </a:lvl1pPr>
          </a:lstStyle>
          <a:p>
            <a:r>
              <a:rPr lang="en-US" sz="3600" smtClean="0"/>
              <a:t>Objectives - review</a:t>
            </a:r>
            <a:endParaRPr lang="en-US" sz="3600" dirty="0"/>
          </a:p>
        </p:txBody>
      </p:sp>
    </p:spTree>
    <p:extLst>
      <p:ext uri="{BB962C8B-B14F-4D97-AF65-F5344CB8AC3E}">
        <p14:creationId xmlns:p14="http://schemas.microsoft.com/office/powerpoint/2010/main" val="2532486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232" y="1155011"/>
            <a:ext cx="7470785" cy="4525963"/>
          </a:xfrm>
        </p:spPr>
        <p:txBody>
          <a:bodyPr>
            <a:noAutofit/>
          </a:bodyPr>
          <a:lstStyle/>
          <a:p>
            <a:pPr marL="0" indent="0">
              <a:buNone/>
            </a:pPr>
            <a:r>
              <a:rPr lang="en-US" sz="1700" dirty="0"/>
              <a:t>3</a:t>
            </a:r>
            <a:r>
              <a:rPr lang="en-US" sz="1700" dirty="0" smtClean="0"/>
              <a:t>. Raising standards</a:t>
            </a:r>
          </a:p>
          <a:p>
            <a:pPr marL="0" indent="0">
              <a:buNone/>
            </a:pPr>
            <a:endParaRPr lang="en-US" sz="1700" dirty="0" smtClean="0"/>
          </a:p>
          <a:p>
            <a:pPr marL="0" indent="0">
              <a:buNone/>
            </a:pPr>
            <a:r>
              <a:rPr lang="en-US" sz="1700" dirty="0" smtClean="0">
                <a:solidFill>
                  <a:srgbClr val="FF0000"/>
                </a:solidFill>
              </a:rPr>
              <a:t>Aim:		Phase out the carrying and use of heavy fuel oil across the fleet, 			including support and re-fueling vessels.</a:t>
            </a:r>
          </a:p>
          <a:p>
            <a:pPr marL="0" indent="0">
              <a:buNone/>
            </a:pPr>
            <a:r>
              <a:rPr lang="en-US" sz="1700" dirty="0">
                <a:solidFill>
                  <a:srgbClr val="1F497D"/>
                </a:solidFill>
              </a:rPr>
              <a:t>	</a:t>
            </a:r>
            <a:r>
              <a:rPr lang="en-US" sz="1700" dirty="0" smtClean="0">
                <a:solidFill>
                  <a:srgbClr val="1F497D"/>
                </a:solidFill>
              </a:rPr>
              <a:t>	Currently consulting with specialists</a:t>
            </a:r>
          </a:p>
          <a:p>
            <a:pPr marL="0" indent="0">
              <a:buNone/>
            </a:pPr>
            <a:r>
              <a:rPr lang="en-US" sz="1700" dirty="0">
                <a:solidFill>
                  <a:srgbClr val="1F497D"/>
                </a:solidFill>
              </a:rPr>
              <a:t>	</a:t>
            </a:r>
            <a:r>
              <a:rPr lang="en-US" sz="1700" dirty="0" smtClean="0">
                <a:solidFill>
                  <a:srgbClr val="1F497D"/>
                </a:solidFill>
              </a:rPr>
              <a:t>	Will commission a review of current status and options</a:t>
            </a:r>
          </a:p>
          <a:p>
            <a:pPr marL="0" indent="0">
              <a:buNone/>
            </a:pPr>
            <a:endParaRPr lang="en-US" sz="1700" dirty="0" smtClean="0">
              <a:solidFill>
                <a:srgbClr val="1F497D"/>
              </a:solidFill>
            </a:endParaRPr>
          </a:p>
          <a:p>
            <a:pPr marL="0" indent="0">
              <a:buNone/>
            </a:pPr>
            <a:r>
              <a:rPr lang="en-US" sz="1700" dirty="0" smtClean="0">
                <a:solidFill>
                  <a:srgbClr val="FF0000"/>
                </a:solidFill>
              </a:rPr>
              <a:t>Aim:		Improve waste management on vessels</a:t>
            </a:r>
          </a:p>
          <a:p>
            <a:pPr marL="0" indent="0">
              <a:buNone/>
            </a:pPr>
            <a:r>
              <a:rPr lang="en-US" sz="1700" dirty="0" smtClean="0">
                <a:solidFill>
                  <a:srgbClr val="1F497D"/>
                </a:solidFill>
              </a:rPr>
              <a:t>		Increased awareness on all vessels of their responsibility to protect the 		environment through improvements in all aspects of operation, 			ranging from hook management to management of rubbish and 			domestic waste. 	</a:t>
            </a:r>
          </a:p>
          <a:p>
            <a:pPr marL="0" indent="0">
              <a:buNone/>
            </a:pPr>
            <a:endParaRPr lang="en-US" sz="1700" dirty="0">
              <a:solidFill>
                <a:srgbClr val="1F497D"/>
              </a:solidFill>
            </a:endParaRPr>
          </a:p>
          <a:p>
            <a:pPr marL="0" indent="0">
              <a:buNone/>
            </a:pPr>
            <a:r>
              <a:rPr lang="en-US" sz="1700" dirty="0">
                <a:solidFill>
                  <a:srgbClr val="FF0000"/>
                </a:solidFill>
              </a:rPr>
              <a:t>Aim:		Improve </a:t>
            </a:r>
            <a:r>
              <a:rPr lang="en-US" sz="1700" dirty="0" smtClean="0">
                <a:solidFill>
                  <a:srgbClr val="FF0000"/>
                </a:solidFill>
              </a:rPr>
              <a:t>vessel’s fishing “best practice”</a:t>
            </a:r>
          </a:p>
          <a:p>
            <a:pPr marL="0" indent="0">
              <a:buNone/>
            </a:pPr>
            <a:r>
              <a:rPr lang="en-US" sz="1700" dirty="0">
                <a:solidFill>
                  <a:srgbClr val="1F497D"/>
                </a:solidFill>
              </a:rPr>
              <a:t>		</a:t>
            </a:r>
            <a:r>
              <a:rPr lang="en-US" sz="1700" dirty="0" smtClean="0">
                <a:solidFill>
                  <a:srgbClr val="1F497D"/>
                </a:solidFill>
              </a:rPr>
              <a:t>131 days of “Roaming Observer” time, assessing consistency of observer 		data gathering, vessel conservation measures, and develop 				improvements to vessel data gathering and conservation practices.</a:t>
            </a:r>
            <a:endParaRPr lang="en-US" sz="1700" dirty="0">
              <a:solidFill>
                <a:srgbClr val="1F497D"/>
              </a:solidFill>
            </a:endParaRPr>
          </a:p>
          <a:p>
            <a:pPr marL="0" indent="0">
              <a:buNone/>
            </a:pPr>
            <a:endParaRPr lang="en-US" sz="1700" dirty="0">
              <a:solidFill>
                <a:srgbClr val="1F497D"/>
              </a:solidFill>
            </a:endParaRPr>
          </a:p>
          <a:p>
            <a:pPr marL="0" indent="0">
              <a:buNone/>
            </a:pPr>
            <a:endParaRPr lang="en-US" sz="1700" dirty="0" smtClean="0">
              <a:solidFill>
                <a:srgbClr val="FF0000"/>
              </a:solidFill>
            </a:endParaRPr>
          </a:p>
          <a:p>
            <a:pPr marL="0" indent="0">
              <a:buNone/>
            </a:pPr>
            <a:endParaRPr lang="en-US" sz="1700" dirty="0">
              <a:solidFill>
                <a:srgbClr val="FF0000"/>
              </a:solidFill>
            </a:endParaRPr>
          </a:p>
          <a:p>
            <a:pPr marL="0" indent="0">
              <a:buNone/>
            </a:pPr>
            <a:endParaRPr lang="en-US" sz="1700" dirty="0">
              <a:solidFill>
                <a:srgbClr val="FF0000"/>
              </a:solidFill>
            </a:endParaRPr>
          </a:p>
          <a:p>
            <a:pPr marL="0" indent="0">
              <a:buNone/>
            </a:pPr>
            <a:endParaRPr lang="en-US" sz="1700" dirty="0" smtClean="0">
              <a:solidFill>
                <a:srgbClr val="1F497D"/>
              </a:solidFill>
            </a:endParaRPr>
          </a:p>
        </p:txBody>
      </p:sp>
      <p:sp>
        <p:nvSpPr>
          <p:cNvPr id="7" name="Title 1"/>
          <p:cNvSpPr txBox="1">
            <a:spLocks/>
          </p:cNvSpPr>
          <p:nvPr/>
        </p:nvSpPr>
        <p:spPr>
          <a:xfrm>
            <a:off x="457200" y="1572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1F497D"/>
                </a:solidFill>
                <a:latin typeface="+mj-lt"/>
                <a:ea typeface="+mj-ea"/>
                <a:cs typeface="+mj-cs"/>
              </a:defRPr>
            </a:lvl1pPr>
          </a:lstStyle>
          <a:p>
            <a:r>
              <a:rPr lang="en-US" sz="3600" dirty="0" smtClean="0"/>
              <a:t>Objectives - review</a:t>
            </a:r>
            <a:endParaRPr lang="en-US" sz="3600" dirty="0"/>
          </a:p>
        </p:txBody>
      </p:sp>
    </p:spTree>
    <p:extLst>
      <p:ext uri="{BB962C8B-B14F-4D97-AF65-F5344CB8AC3E}">
        <p14:creationId xmlns:p14="http://schemas.microsoft.com/office/powerpoint/2010/main" val="1038608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PA_al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9599" y="1841091"/>
            <a:ext cx="6445100" cy="4566238"/>
          </a:xfrm>
          <a:prstGeom prst="rect">
            <a:avLst/>
          </a:prstGeom>
          <a:ln>
            <a:solidFill>
              <a:schemeClr val="tx1"/>
            </a:solidFill>
          </a:ln>
        </p:spPr>
      </p:pic>
      <p:sp>
        <p:nvSpPr>
          <p:cNvPr id="5" name="Title 1"/>
          <p:cNvSpPr txBox="1">
            <a:spLocks/>
          </p:cNvSpPr>
          <p:nvPr/>
        </p:nvSpPr>
        <p:spPr>
          <a:xfrm>
            <a:off x="457200" y="1572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1F497D"/>
                </a:solidFill>
                <a:latin typeface="+mj-lt"/>
                <a:ea typeface="+mj-ea"/>
                <a:cs typeface="+mj-cs"/>
              </a:defRPr>
            </a:lvl1pPr>
          </a:lstStyle>
          <a:p>
            <a:r>
              <a:rPr lang="en-US" sz="3600" dirty="0" smtClean="0"/>
              <a:t>Objectives - review</a:t>
            </a:r>
            <a:endParaRPr lang="en-US" sz="3600" dirty="0"/>
          </a:p>
        </p:txBody>
      </p:sp>
      <p:sp>
        <p:nvSpPr>
          <p:cNvPr id="7" name="Content Placeholder 2"/>
          <p:cNvSpPr>
            <a:spLocks noGrp="1"/>
          </p:cNvSpPr>
          <p:nvPr>
            <p:ph idx="1"/>
          </p:nvPr>
        </p:nvSpPr>
        <p:spPr>
          <a:xfrm>
            <a:off x="457199" y="1094711"/>
            <a:ext cx="7470785" cy="4525963"/>
          </a:xfrm>
        </p:spPr>
        <p:txBody>
          <a:bodyPr>
            <a:normAutofit/>
          </a:bodyPr>
          <a:lstStyle/>
          <a:p>
            <a:pPr marL="0" indent="0">
              <a:buNone/>
            </a:pPr>
            <a:r>
              <a:rPr lang="en-US" sz="2200" dirty="0"/>
              <a:t>4</a:t>
            </a:r>
            <a:r>
              <a:rPr lang="en-US" sz="2200" dirty="0" smtClean="0"/>
              <a:t>. Monitor performance of the MPA</a:t>
            </a:r>
          </a:p>
        </p:txBody>
      </p:sp>
    </p:spTree>
    <p:extLst>
      <p:ext uri="{BB962C8B-B14F-4D97-AF65-F5344CB8AC3E}">
        <p14:creationId xmlns:p14="http://schemas.microsoft.com/office/powerpoint/2010/main" val="407731527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3861"/>
            <a:ext cx="8229600" cy="4868606"/>
          </a:xfrm>
        </p:spPr>
        <p:txBody>
          <a:bodyPr>
            <a:normAutofit/>
          </a:bodyPr>
          <a:lstStyle/>
          <a:p>
            <a:pPr marL="0" indent="0" algn="ctr">
              <a:buNone/>
            </a:pPr>
            <a:r>
              <a:rPr lang="en-US" sz="4400" b="1" dirty="0" smtClean="0">
                <a:solidFill>
                  <a:srgbClr val="1F497D"/>
                </a:solidFill>
              </a:rPr>
              <a:t>GOVERNANCE</a:t>
            </a:r>
          </a:p>
          <a:p>
            <a:pPr marL="0" indent="0">
              <a:buNone/>
            </a:pPr>
            <a:endParaRPr lang="en-US" dirty="0">
              <a:solidFill>
                <a:schemeClr val="bg1">
                  <a:lumMod val="50000"/>
                </a:schemeClr>
              </a:solidFill>
            </a:endParaRPr>
          </a:p>
          <a:p>
            <a:pPr marL="0" indent="0" algn="ctr">
              <a:buNone/>
            </a:pPr>
            <a:r>
              <a:rPr lang="en-US" sz="2400" b="1" i="1" dirty="0">
                <a:solidFill>
                  <a:schemeClr val="bg1">
                    <a:lumMod val="50000"/>
                  </a:schemeClr>
                </a:solidFill>
              </a:rPr>
              <a:t>To manage the affairs of SGSSI and the surrounding 200 nautical mile Maritime Zone through efficient and transparent government </a:t>
            </a:r>
            <a:endParaRPr lang="en-US" sz="2400" dirty="0">
              <a:solidFill>
                <a:schemeClr val="bg1">
                  <a:lumMod val="50000"/>
                </a:schemeClr>
              </a:solidFill>
            </a:endParaRPr>
          </a:p>
          <a:p>
            <a:pPr marL="0" indent="0">
              <a:buNone/>
            </a:pPr>
            <a:endParaRPr lang="en-US" dirty="0" smtClean="0">
              <a:solidFill>
                <a:schemeClr val="bg1">
                  <a:lumMod val="50000"/>
                </a:schemeClr>
              </a:solidFill>
            </a:endParaRPr>
          </a:p>
          <a:p>
            <a:pPr marL="0" indent="0">
              <a:buNone/>
            </a:pPr>
            <a:endParaRPr lang="en-US" dirty="0">
              <a:solidFill>
                <a:schemeClr val="bg1">
                  <a:lumMod val="50000"/>
                </a:schemeClr>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328659773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00664"/>
            <a:ext cx="8229600" cy="1143000"/>
          </a:xfrm>
          <a:ln>
            <a:solidFill>
              <a:schemeClr val="tx1"/>
            </a:solidFill>
          </a:ln>
        </p:spPr>
        <p:txBody>
          <a:bodyPr>
            <a:normAutofit/>
          </a:bodyPr>
          <a:lstStyle/>
          <a:p>
            <a:r>
              <a:rPr lang="en-US" dirty="0" smtClean="0"/>
              <a:t>MPA Review 2018</a:t>
            </a:r>
            <a:endParaRPr lang="en-US" dirty="0"/>
          </a:p>
        </p:txBody>
      </p:sp>
      <p:sp>
        <p:nvSpPr>
          <p:cNvPr id="6" name="TextBox 5"/>
          <p:cNvSpPr txBox="1"/>
          <p:nvPr/>
        </p:nvSpPr>
        <p:spPr>
          <a:xfrm>
            <a:off x="197275" y="2357312"/>
            <a:ext cx="3420204" cy="2246769"/>
          </a:xfrm>
          <a:prstGeom prst="rect">
            <a:avLst/>
          </a:prstGeom>
          <a:solidFill>
            <a:schemeClr val="tx2"/>
          </a:solidFill>
          <a:ln w="19050" cmpd="sng">
            <a:solidFill>
              <a:schemeClr val="tx1"/>
            </a:solidFill>
          </a:ln>
        </p:spPr>
        <p:txBody>
          <a:bodyPr wrap="square" rtlCol="0">
            <a:spAutoFit/>
          </a:bodyPr>
          <a:lstStyle/>
          <a:p>
            <a:r>
              <a:rPr lang="en-US" sz="2800" dirty="0" smtClean="0">
                <a:solidFill>
                  <a:srgbClr val="FFFF00"/>
                </a:solidFill>
              </a:rPr>
              <a:t>Sustainable Fisheries through science, management, and stakeholder collaboration</a:t>
            </a:r>
            <a:endParaRPr lang="en-US" sz="2800" dirty="0">
              <a:solidFill>
                <a:srgbClr val="FFFF00"/>
              </a:solidFill>
            </a:endParaRPr>
          </a:p>
        </p:txBody>
      </p:sp>
      <p:sp>
        <p:nvSpPr>
          <p:cNvPr id="12" name="TextBox 11"/>
          <p:cNvSpPr txBox="1"/>
          <p:nvPr/>
        </p:nvSpPr>
        <p:spPr>
          <a:xfrm>
            <a:off x="937043" y="1644370"/>
            <a:ext cx="1939178" cy="523220"/>
          </a:xfrm>
          <a:prstGeom prst="rect">
            <a:avLst/>
          </a:prstGeom>
          <a:noFill/>
          <a:ln>
            <a:noFill/>
          </a:ln>
        </p:spPr>
        <p:txBody>
          <a:bodyPr wrap="none" rtlCol="0">
            <a:spAutoFit/>
          </a:bodyPr>
          <a:lstStyle/>
          <a:p>
            <a:r>
              <a:rPr lang="en-US" sz="2800" dirty="0" smtClean="0">
                <a:solidFill>
                  <a:srgbClr val="1F497D"/>
                </a:solidFill>
              </a:rPr>
              <a:t>SG Fisheries</a:t>
            </a:r>
            <a:endParaRPr lang="en-US" sz="2800" dirty="0">
              <a:solidFill>
                <a:srgbClr val="1F497D"/>
              </a:solidFill>
            </a:endParaRPr>
          </a:p>
        </p:txBody>
      </p:sp>
    </p:spTree>
    <p:extLst>
      <p:ext uri="{BB962C8B-B14F-4D97-AF65-F5344CB8AC3E}">
        <p14:creationId xmlns:p14="http://schemas.microsoft.com/office/powerpoint/2010/main" val="33092273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00664"/>
            <a:ext cx="8229600" cy="1143000"/>
          </a:xfrm>
          <a:ln>
            <a:solidFill>
              <a:schemeClr val="tx1"/>
            </a:solidFill>
          </a:ln>
        </p:spPr>
        <p:txBody>
          <a:bodyPr>
            <a:normAutofit/>
          </a:bodyPr>
          <a:lstStyle/>
          <a:p>
            <a:r>
              <a:rPr lang="en-US" dirty="0" smtClean="0"/>
              <a:t>MPA Review 2018</a:t>
            </a:r>
            <a:endParaRPr lang="en-US" dirty="0"/>
          </a:p>
        </p:txBody>
      </p:sp>
      <p:sp>
        <p:nvSpPr>
          <p:cNvPr id="6" name="TextBox 5"/>
          <p:cNvSpPr txBox="1"/>
          <p:nvPr/>
        </p:nvSpPr>
        <p:spPr>
          <a:xfrm>
            <a:off x="197275" y="2357312"/>
            <a:ext cx="3420204" cy="2246769"/>
          </a:xfrm>
          <a:prstGeom prst="rect">
            <a:avLst/>
          </a:prstGeom>
          <a:solidFill>
            <a:schemeClr val="tx2"/>
          </a:solidFill>
          <a:ln w="19050" cmpd="sng">
            <a:solidFill>
              <a:schemeClr val="tx1"/>
            </a:solidFill>
          </a:ln>
        </p:spPr>
        <p:txBody>
          <a:bodyPr wrap="square" rtlCol="0">
            <a:spAutoFit/>
          </a:bodyPr>
          <a:lstStyle/>
          <a:p>
            <a:r>
              <a:rPr lang="en-US" sz="2800" dirty="0" smtClean="0">
                <a:solidFill>
                  <a:srgbClr val="FFFF00"/>
                </a:solidFill>
              </a:rPr>
              <a:t>Sustainable Fisheries through science, management, and stakeholder collaboration</a:t>
            </a:r>
            <a:endParaRPr lang="en-US" sz="2800" dirty="0">
              <a:solidFill>
                <a:srgbClr val="FFFF00"/>
              </a:solidFill>
            </a:endParaRPr>
          </a:p>
        </p:txBody>
      </p:sp>
      <p:sp>
        <p:nvSpPr>
          <p:cNvPr id="7" name="TextBox 6"/>
          <p:cNvSpPr txBox="1"/>
          <p:nvPr/>
        </p:nvSpPr>
        <p:spPr>
          <a:xfrm>
            <a:off x="5696314" y="2645219"/>
            <a:ext cx="3094750" cy="1815882"/>
          </a:xfrm>
          <a:prstGeom prst="rect">
            <a:avLst/>
          </a:prstGeom>
          <a:solidFill>
            <a:srgbClr val="1F497D"/>
          </a:solidFill>
          <a:ln w="19050" cmpd="sng">
            <a:solidFill>
              <a:srgbClr val="000000"/>
            </a:solidFill>
          </a:ln>
        </p:spPr>
        <p:txBody>
          <a:bodyPr wrap="square" rtlCol="0">
            <a:spAutoFit/>
          </a:bodyPr>
          <a:lstStyle/>
          <a:p>
            <a:r>
              <a:rPr lang="en-US" sz="2800" dirty="0" smtClean="0">
                <a:solidFill>
                  <a:srgbClr val="FFFF00"/>
                </a:solidFill>
              </a:rPr>
              <a:t>Precautionary and prudent protection of species, habitats and processes</a:t>
            </a:r>
            <a:endParaRPr lang="en-US" sz="2800" dirty="0">
              <a:solidFill>
                <a:srgbClr val="FFFF00"/>
              </a:solidFill>
            </a:endParaRPr>
          </a:p>
        </p:txBody>
      </p:sp>
      <p:cxnSp>
        <p:nvCxnSpPr>
          <p:cNvPr id="10" name="Straight Arrow Connector 9"/>
          <p:cNvCxnSpPr/>
          <p:nvPr/>
        </p:nvCxnSpPr>
        <p:spPr>
          <a:xfrm>
            <a:off x="3785342" y="3526714"/>
            <a:ext cx="1573317" cy="0"/>
          </a:xfrm>
          <a:prstGeom prst="straightConnector1">
            <a:avLst/>
          </a:prstGeom>
          <a:ln w="38100">
            <a:solidFill>
              <a:schemeClr val="accent2"/>
            </a:solidFill>
            <a:headEnd type="arrow" w="med" len="lg"/>
            <a:tailEnd type="arrow" w="med" len="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937043" y="1644370"/>
            <a:ext cx="1939178" cy="523220"/>
          </a:xfrm>
          <a:prstGeom prst="rect">
            <a:avLst/>
          </a:prstGeom>
          <a:noFill/>
          <a:ln>
            <a:noFill/>
          </a:ln>
        </p:spPr>
        <p:txBody>
          <a:bodyPr wrap="none" rtlCol="0">
            <a:spAutoFit/>
          </a:bodyPr>
          <a:lstStyle/>
          <a:p>
            <a:r>
              <a:rPr lang="en-US" sz="2800" dirty="0" smtClean="0">
                <a:solidFill>
                  <a:srgbClr val="1F497D"/>
                </a:solidFill>
              </a:rPr>
              <a:t>SG Fisheries</a:t>
            </a:r>
            <a:endParaRPr lang="en-US" sz="2800" dirty="0">
              <a:solidFill>
                <a:srgbClr val="1F497D"/>
              </a:solidFill>
            </a:endParaRPr>
          </a:p>
        </p:txBody>
      </p:sp>
      <p:sp>
        <p:nvSpPr>
          <p:cNvPr id="13" name="TextBox 12"/>
          <p:cNvSpPr txBox="1"/>
          <p:nvPr/>
        </p:nvSpPr>
        <p:spPr>
          <a:xfrm>
            <a:off x="5418262" y="1630629"/>
            <a:ext cx="3587937" cy="954107"/>
          </a:xfrm>
          <a:prstGeom prst="rect">
            <a:avLst/>
          </a:prstGeom>
          <a:noFill/>
          <a:ln>
            <a:noFill/>
          </a:ln>
        </p:spPr>
        <p:txBody>
          <a:bodyPr wrap="square" rtlCol="0">
            <a:spAutoFit/>
          </a:bodyPr>
          <a:lstStyle/>
          <a:p>
            <a:pPr algn="ctr"/>
            <a:r>
              <a:rPr lang="en-US" sz="2800" dirty="0" smtClean="0">
                <a:solidFill>
                  <a:schemeClr val="tx2"/>
                </a:solidFill>
              </a:rPr>
              <a:t>Management Plan 2013</a:t>
            </a:r>
            <a:endParaRPr lang="en-US" sz="2800" dirty="0">
              <a:solidFill>
                <a:schemeClr val="tx2"/>
              </a:solidFill>
            </a:endParaRPr>
          </a:p>
        </p:txBody>
      </p:sp>
    </p:spTree>
    <p:extLst>
      <p:ext uri="{BB962C8B-B14F-4D97-AF65-F5344CB8AC3E}">
        <p14:creationId xmlns:p14="http://schemas.microsoft.com/office/powerpoint/2010/main" val="22217706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00664"/>
            <a:ext cx="8229600" cy="1143000"/>
          </a:xfrm>
          <a:ln>
            <a:solidFill>
              <a:schemeClr val="tx1"/>
            </a:solidFill>
          </a:ln>
        </p:spPr>
        <p:txBody>
          <a:bodyPr>
            <a:normAutofit/>
          </a:bodyPr>
          <a:lstStyle/>
          <a:p>
            <a:r>
              <a:rPr lang="en-US" dirty="0" smtClean="0"/>
              <a:t>MPA Review 2018</a:t>
            </a:r>
            <a:endParaRPr lang="en-US" dirty="0"/>
          </a:p>
        </p:txBody>
      </p:sp>
      <p:sp>
        <p:nvSpPr>
          <p:cNvPr id="6" name="TextBox 5"/>
          <p:cNvSpPr txBox="1"/>
          <p:nvPr/>
        </p:nvSpPr>
        <p:spPr>
          <a:xfrm>
            <a:off x="197275" y="2357312"/>
            <a:ext cx="3420204" cy="2246769"/>
          </a:xfrm>
          <a:prstGeom prst="rect">
            <a:avLst/>
          </a:prstGeom>
          <a:solidFill>
            <a:schemeClr val="tx2"/>
          </a:solidFill>
          <a:ln w="19050" cmpd="sng">
            <a:solidFill>
              <a:schemeClr val="tx1"/>
            </a:solidFill>
          </a:ln>
        </p:spPr>
        <p:txBody>
          <a:bodyPr wrap="square" rtlCol="0">
            <a:spAutoFit/>
          </a:bodyPr>
          <a:lstStyle/>
          <a:p>
            <a:r>
              <a:rPr lang="en-US" sz="2800" dirty="0" smtClean="0">
                <a:solidFill>
                  <a:srgbClr val="FFFF00"/>
                </a:solidFill>
              </a:rPr>
              <a:t>Sustainable Fisheries through science, management, and stakeholder collaboration</a:t>
            </a:r>
            <a:endParaRPr lang="en-US" sz="2800" dirty="0">
              <a:solidFill>
                <a:srgbClr val="FFFF00"/>
              </a:solidFill>
            </a:endParaRPr>
          </a:p>
        </p:txBody>
      </p:sp>
      <p:sp>
        <p:nvSpPr>
          <p:cNvPr id="7" name="TextBox 6"/>
          <p:cNvSpPr txBox="1"/>
          <p:nvPr/>
        </p:nvSpPr>
        <p:spPr>
          <a:xfrm>
            <a:off x="5696314" y="2645219"/>
            <a:ext cx="3094750" cy="1815882"/>
          </a:xfrm>
          <a:prstGeom prst="rect">
            <a:avLst/>
          </a:prstGeom>
          <a:solidFill>
            <a:srgbClr val="1F497D"/>
          </a:solidFill>
          <a:ln w="19050" cmpd="sng">
            <a:solidFill>
              <a:srgbClr val="000000"/>
            </a:solidFill>
          </a:ln>
        </p:spPr>
        <p:txBody>
          <a:bodyPr wrap="square" rtlCol="0">
            <a:spAutoFit/>
          </a:bodyPr>
          <a:lstStyle/>
          <a:p>
            <a:r>
              <a:rPr lang="en-US" sz="2800" dirty="0" smtClean="0">
                <a:solidFill>
                  <a:srgbClr val="FFFF00"/>
                </a:solidFill>
              </a:rPr>
              <a:t>Precautionary and prudent protection of species, habitats and processes</a:t>
            </a:r>
            <a:endParaRPr lang="en-US" sz="2800" dirty="0">
              <a:solidFill>
                <a:srgbClr val="FFFF00"/>
              </a:solidFill>
            </a:endParaRPr>
          </a:p>
        </p:txBody>
      </p:sp>
      <p:cxnSp>
        <p:nvCxnSpPr>
          <p:cNvPr id="10" name="Straight Arrow Connector 9"/>
          <p:cNvCxnSpPr/>
          <p:nvPr/>
        </p:nvCxnSpPr>
        <p:spPr>
          <a:xfrm>
            <a:off x="3785342" y="3526714"/>
            <a:ext cx="1573317" cy="0"/>
          </a:xfrm>
          <a:prstGeom prst="straightConnector1">
            <a:avLst/>
          </a:prstGeom>
          <a:ln w="38100">
            <a:solidFill>
              <a:schemeClr val="accent2"/>
            </a:solidFill>
            <a:headEnd type="arrow" w="med" len="lg"/>
            <a:tailEnd type="arrow" w="med" len="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937043" y="1644370"/>
            <a:ext cx="1939178" cy="523220"/>
          </a:xfrm>
          <a:prstGeom prst="rect">
            <a:avLst/>
          </a:prstGeom>
          <a:noFill/>
          <a:ln>
            <a:noFill/>
          </a:ln>
        </p:spPr>
        <p:txBody>
          <a:bodyPr wrap="none" rtlCol="0">
            <a:spAutoFit/>
          </a:bodyPr>
          <a:lstStyle/>
          <a:p>
            <a:r>
              <a:rPr lang="en-US" sz="2800" dirty="0" smtClean="0">
                <a:solidFill>
                  <a:srgbClr val="1F497D"/>
                </a:solidFill>
              </a:rPr>
              <a:t>SG Fisheries</a:t>
            </a:r>
            <a:endParaRPr lang="en-US" sz="2800" dirty="0">
              <a:solidFill>
                <a:srgbClr val="1F497D"/>
              </a:solidFill>
            </a:endParaRPr>
          </a:p>
        </p:txBody>
      </p:sp>
      <p:sp>
        <p:nvSpPr>
          <p:cNvPr id="13" name="TextBox 12"/>
          <p:cNvSpPr txBox="1"/>
          <p:nvPr/>
        </p:nvSpPr>
        <p:spPr>
          <a:xfrm>
            <a:off x="5418262" y="1630629"/>
            <a:ext cx="3587937" cy="954107"/>
          </a:xfrm>
          <a:prstGeom prst="rect">
            <a:avLst/>
          </a:prstGeom>
          <a:noFill/>
          <a:ln>
            <a:noFill/>
          </a:ln>
        </p:spPr>
        <p:txBody>
          <a:bodyPr wrap="square" rtlCol="0">
            <a:spAutoFit/>
          </a:bodyPr>
          <a:lstStyle/>
          <a:p>
            <a:pPr algn="ctr"/>
            <a:r>
              <a:rPr lang="en-US" sz="2800" dirty="0" smtClean="0">
                <a:solidFill>
                  <a:schemeClr val="tx2"/>
                </a:solidFill>
              </a:rPr>
              <a:t>Management Plan 2013</a:t>
            </a:r>
            <a:endParaRPr lang="en-US" sz="2800" dirty="0">
              <a:solidFill>
                <a:schemeClr val="tx2"/>
              </a:solidFill>
            </a:endParaRPr>
          </a:p>
        </p:txBody>
      </p:sp>
      <p:sp>
        <p:nvSpPr>
          <p:cNvPr id="17" name="Oval 16"/>
          <p:cNvSpPr/>
          <p:nvPr/>
        </p:nvSpPr>
        <p:spPr>
          <a:xfrm>
            <a:off x="3319580" y="2625429"/>
            <a:ext cx="2504841" cy="1802570"/>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4557359" y="4604081"/>
            <a:ext cx="0" cy="766390"/>
          </a:xfrm>
          <a:prstGeom prst="straightConnector1">
            <a:avLst/>
          </a:prstGeom>
          <a:ln w="76200" cmpd="sng">
            <a:solidFill>
              <a:schemeClr val="tx2"/>
            </a:solidFill>
            <a:headEnd type="arrow" w="sm" len="med"/>
            <a:tailEnd type="none" w="med" len="lg"/>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937043" y="5620958"/>
            <a:ext cx="7311510" cy="954107"/>
          </a:xfrm>
          <a:prstGeom prst="rect">
            <a:avLst/>
          </a:prstGeom>
          <a:solidFill>
            <a:srgbClr val="1F497D"/>
          </a:solidFill>
          <a:ln w="19050" cmpd="sng">
            <a:solidFill>
              <a:srgbClr val="000000"/>
            </a:solidFill>
          </a:ln>
        </p:spPr>
        <p:txBody>
          <a:bodyPr wrap="square" rtlCol="0">
            <a:spAutoFit/>
          </a:bodyPr>
          <a:lstStyle/>
          <a:p>
            <a:pPr algn="ctr"/>
            <a:r>
              <a:rPr lang="en-US" sz="2800" dirty="0" smtClean="0">
                <a:solidFill>
                  <a:srgbClr val="FFFF00"/>
                </a:solidFill>
              </a:rPr>
              <a:t>Review of Objectives and data </a:t>
            </a:r>
          </a:p>
          <a:p>
            <a:pPr algn="ctr"/>
            <a:r>
              <a:rPr lang="en-US" sz="2800" dirty="0" smtClean="0">
                <a:solidFill>
                  <a:srgbClr val="FFFF00"/>
                </a:solidFill>
              </a:rPr>
              <a:t>Present advice for the 2018 Management Plan </a:t>
            </a:r>
            <a:endParaRPr lang="en-US" sz="2800" dirty="0">
              <a:solidFill>
                <a:srgbClr val="FFFF00"/>
              </a:solidFill>
            </a:endParaRPr>
          </a:p>
        </p:txBody>
      </p:sp>
    </p:spTree>
    <p:extLst>
      <p:ext uri="{BB962C8B-B14F-4D97-AF65-F5344CB8AC3E}">
        <p14:creationId xmlns:p14="http://schemas.microsoft.com/office/powerpoint/2010/main" val="10945643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r>
              <a:rPr lang="en-US" sz="4000" dirty="0" smtClean="0"/>
              <a:t>Review Process</a:t>
            </a:r>
            <a:endParaRPr lang="en-US" sz="4000" dirty="0"/>
          </a:p>
        </p:txBody>
      </p:sp>
      <p:sp>
        <p:nvSpPr>
          <p:cNvPr id="6" name="Content Placeholder 4"/>
          <p:cNvSpPr>
            <a:spLocks noGrp="1"/>
          </p:cNvSpPr>
          <p:nvPr>
            <p:ph idx="1"/>
          </p:nvPr>
        </p:nvSpPr>
        <p:spPr>
          <a:xfrm>
            <a:off x="457200" y="1600200"/>
            <a:ext cx="8229600" cy="4525963"/>
          </a:xfrm>
        </p:spPr>
        <p:txBody>
          <a:bodyPr>
            <a:normAutofit fontScale="92500" lnSpcReduction="10000"/>
          </a:bodyPr>
          <a:lstStyle/>
          <a:p>
            <a:pPr lvl="1">
              <a:buFont typeface="Arial"/>
              <a:buChar char="•"/>
            </a:pPr>
            <a:r>
              <a:rPr lang="en-US" dirty="0" smtClean="0"/>
              <a:t>We will set up an ad-hoc </a:t>
            </a:r>
            <a:r>
              <a:rPr lang="en-US" dirty="0"/>
              <a:t>r</a:t>
            </a:r>
            <a:r>
              <a:rPr lang="en-US" dirty="0" smtClean="0"/>
              <a:t>eview group with stakeholder representation</a:t>
            </a:r>
          </a:p>
          <a:p>
            <a:pPr lvl="1">
              <a:buFont typeface="Arial"/>
              <a:buChar char="•"/>
            </a:pPr>
            <a:r>
              <a:rPr lang="en-US" dirty="0" smtClean="0"/>
              <a:t>Seek to:</a:t>
            </a:r>
          </a:p>
          <a:p>
            <a:pPr lvl="2"/>
            <a:r>
              <a:rPr lang="en-US" dirty="0" smtClean="0"/>
              <a:t>assess </a:t>
            </a:r>
            <a:r>
              <a:rPr lang="en-US" dirty="0"/>
              <a:t>progress towards achieving the objectives of the sustainable use MPA </a:t>
            </a:r>
            <a:endParaRPr lang="en-US" dirty="0" smtClean="0"/>
          </a:p>
          <a:p>
            <a:pPr lvl="2"/>
            <a:r>
              <a:rPr lang="en-US" dirty="0"/>
              <a:t>evaluate the developing data collection, research and monitoring </a:t>
            </a:r>
            <a:r>
              <a:rPr lang="en-US" dirty="0" err="1" smtClean="0"/>
              <a:t>programmes</a:t>
            </a:r>
            <a:endParaRPr lang="en-US" dirty="0" smtClean="0"/>
          </a:p>
          <a:p>
            <a:pPr lvl="2"/>
            <a:r>
              <a:rPr lang="en-US" dirty="0" smtClean="0"/>
              <a:t>provide </a:t>
            </a:r>
            <a:r>
              <a:rPr lang="en-US" dirty="0"/>
              <a:t>options and advice for future science-based research, monitoring and management</a:t>
            </a:r>
            <a:r>
              <a:rPr lang="en-GB" dirty="0"/>
              <a:t> </a:t>
            </a:r>
            <a:endParaRPr lang="en-US" dirty="0" smtClean="0"/>
          </a:p>
          <a:p>
            <a:pPr lvl="1">
              <a:buFont typeface="Arial"/>
              <a:buChar char="•"/>
            </a:pPr>
            <a:r>
              <a:rPr lang="en-US" dirty="0" smtClean="0"/>
              <a:t>Review will be carried out during 2017-18</a:t>
            </a:r>
          </a:p>
          <a:p>
            <a:pPr lvl="1">
              <a:buFont typeface="Arial"/>
              <a:buChar char="•"/>
            </a:pPr>
            <a:r>
              <a:rPr lang="en-US" dirty="0" smtClean="0"/>
              <a:t>Update on progress to be presented at 2017 South Georgia Stakeholder Meeting</a:t>
            </a:r>
          </a:p>
          <a:p>
            <a:pPr lvl="1"/>
            <a:endParaRPr lang="en-US" dirty="0"/>
          </a:p>
        </p:txBody>
      </p:sp>
    </p:spTree>
    <p:extLst>
      <p:ext uri="{BB962C8B-B14F-4D97-AF65-F5344CB8AC3E}">
        <p14:creationId xmlns:p14="http://schemas.microsoft.com/office/powerpoint/2010/main" val="1817299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1572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1F497D"/>
                </a:solidFill>
                <a:latin typeface="+mj-lt"/>
                <a:ea typeface="+mj-ea"/>
                <a:cs typeface="+mj-cs"/>
              </a:defRPr>
            </a:lvl1pPr>
          </a:lstStyle>
          <a:p>
            <a:r>
              <a:rPr lang="en-US" sz="3600" dirty="0" smtClean="0"/>
              <a:t>Objectives - review</a:t>
            </a:r>
            <a:endParaRPr lang="en-US" sz="3600" dirty="0"/>
          </a:p>
        </p:txBody>
      </p:sp>
      <p:sp>
        <p:nvSpPr>
          <p:cNvPr id="7" name="Content Placeholder 2"/>
          <p:cNvSpPr>
            <a:spLocks noGrp="1"/>
          </p:cNvSpPr>
          <p:nvPr>
            <p:ph idx="1"/>
          </p:nvPr>
        </p:nvSpPr>
        <p:spPr>
          <a:xfrm>
            <a:off x="346232" y="1155011"/>
            <a:ext cx="7470785" cy="2087513"/>
          </a:xfrm>
        </p:spPr>
        <p:txBody>
          <a:bodyPr>
            <a:noAutofit/>
          </a:bodyPr>
          <a:lstStyle/>
          <a:p>
            <a:pPr marL="0" indent="0">
              <a:buNone/>
            </a:pPr>
            <a:r>
              <a:rPr lang="en-US" sz="1700" dirty="0" smtClean="0"/>
              <a:t>On-going Objectives</a:t>
            </a:r>
          </a:p>
          <a:p>
            <a:pPr marL="0" indent="0">
              <a:buNone/>
            </a:pPr>
            <a:endParaRPr lang="en-US" sz="1700" dirty="0" smtClean="0"/>
          </a:p>
          <a:p>
            <a:pPr marL="0" indent="0">
              <a:buNone/>
            </a:pPr>
            <a:r>
              <a:rPr lang="en-US" sz="1700" dirty="0" smtClean="0">
                <a:solidFill>
                  <a:srgbClr val="FF0000"/>
                </a:solidFill>
              </a:rPr>
              <a:t>Aim:		Support the UK delegation to CCAMLR to represent SGSSI in the regional 		context		</a:t>
            </a:r>
            <a:endParaRPr lang="en-US" sz="1700" dirty="0" smtClean="0">
              <a:solidFill>
                <a:srgbClr val="1F497D"/>
              </a:solidFill>
            </a:endParaRPr>
          </a:p>
          <a:p>
            <a:pPr marL="0" indent="0">
              <a:buNone/>
            </a:pPr>
            <a:r>
              <a:rPr lang="en-US" sz="1700" dirty="0" smtClean="0">
                <a:solidFill>
                  <a:srgbClr val="1F497D"/>
                </a:solidFill>
              </a:rPr>
              <a:t>		Building research science programs that study connectivity between 		48.2, 48.3 and 48.4 in the toothfish and krill fishery</a:t>
            </a:r>
          </a:p>
          <a:p>
            <a:pPr marL="0" indent="0">
              <a:buNone/>
            </a:pPr>
            <a:endParaRPr lang="en-US" sz="1700" dirty="0" smtClean="0">
              <a:solidFill>
                <a:srgbClr val="1F497D"/>
              </a:solidFill>
            </a:endParaRPr>
          </a:p>
          <a:p>
            <a:pPr marL="0" indent="0">
              <a:buNone/>
            </a:pPr>
            <a:endParaRPr lang="en-US" sz="1700" dirty="0" smtClean="0">
              <a:solidFill>
                <a:srgbClr val="1F497D"/>
              </a:solidFill>
            </a:endParaRPr>
          </a:p>
        </p:txBody>
      </p:sp>
      <p:pic>
        <p:nvPicPr>
          <p:cNvPr id="11" name="Picture 10"/>
          <p:cNvPicPr/>
          <p:nvPr/>
        </p:nvPicPr>
        <p:blipFill>
          <a:blip r:embed="rId3" cstate="email">
            <a:extLst>
              <a:ext uri="{28A0092B-C50C-407E-A947-70E740481C1C}">
                <a14:useLocalDpi xmlns:a14="http://schemas.microsoft.com/office/drawing/2010/main"/>
              </a:ext>
            </a:extLst>
          </a:blip>
          <a:srcRect/>
          <a:stretch>
            <a:fillRect/>
          </a:stretch>
        </p:blipFill>
        <p:spPr bwMode="auto">
          <a:xfrm>
            <a:off x="2791120" y="4734332"/>
            <a:ext cx="3561760" cy="1869942"/>
          </a:xfrm>
          <a:prstGeom prst="rect">
            <a:avLst/>
          </a:prstGeom>
          <a:noFill/>
          <a:ln>
            <a:solidFill>
              <a:schemeClr val="tx1"/>
            </a:solidFill>
          </a:ln>
          <a:extLst/>
        </p:spPr>
      </p:pic>
      <p:sp>
        <p:nvSpPr>
          <p:cNvPr id="3" name="Rectangle 2"/>
          <p:cNvSpPr/>
          <p:nvPr/>
        </p:nvSpPr>
        <p:spPr>
          <a:xfrm>
            <a:off x="333899" y="3214723"/>
            <a:ext cx="7359817" cy="1477328"/>
          </a:xfrm>
          <a:prstGeom prst="rect">
            <a:avLst/>
          </a:prstGeom>
        </p:spPr>
        <p:txBody>
          <a:bodyPr wrap="square">
            <a:spAutoFit/>
          </a:bodyPr>
          <a:lstStyle/>
          <a:p>
            <a:r>
              <a:rPr lang="en-US" dirty="0">
                <a:solidFill>
                  <a:srgbClr val="FF0000"/>
                </a:solidFill>
              </a:rPr>
              <a:t>Aim:		Maintain a strong compliance regime and protect the region from </a:t>
            </a:r>
            <a:r>
              <a:rPr lang="en-US" dirty="0" smtClean="0">
                <a:solidFill>
                  <a:srgbClr val="FF0000"/>
                </a:solidFill>
              </a:rPr>
              <a:t>		IUU fishing</a:t>
            </a:r>
            <a:r>
              <a:rPr lang="en-US" dirty="0">
                <a:solidFill>
                  <a:srgbClr val="FF0000"/>
                </a:solidFill>
              </a:rPr>
              <a:t>	</a:t>
            </a:r>
          </a:p>
          <a:p>
            <a:r>
              <a:rPr lang="en-US" dirty="0">
                <a:solidFill>
                  <a:srgbClr val="1F497D"/>
                </a:solidFill>
              </a:rPr>
              <a:t>		Continual development of surveillance tools, and ensure a strong legal 		framework through review of legislation and training of compliance 		officers. </a:t>
            </a:r>
            <a:endParaRPr lang="en-US" dirty="0">
              <a:solidFill>
                <a:srgbClr val="FF0000"/>
              </a:solidFill>
            </a:endParaRPr>
          </a:p>
        </p:txBody>
      </p:sp>
    </p:spTree>
    <p:extLst>
      <p:ext uri="{BB962C8B-B14F-4D97-AF65-F5344CB8AC3E}">
        <p14:creationId xmlns:p14="http://schemas.microsoft.com/office/powerpoint/2010/main" val="501153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1572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1F497D"/>
                </a:solidFill>
                <a:latin typeface="+mj-lt"/>
                <a:ea typeface="+mj-ea"/>
                <a:cs typeface="+mj-cs"/>
              </a:defRPr>
            </a:lvl1pPr>
          </a:lstStyle>
          <a:p>
            <a:r>
              <a:rPr lang="en-US" sz="3600" dirty="0" smtClean="0"/>
              <a:t>Objectives - review</a:t>
            </a:r>
            <a:endParaRPr lang="en-US" sz="3600" dirty="0"/>
          </a:p>
        </p:txBody>
      </p:sp>
      <p:sp>
        <p:nvSpPr>
          <p:cNvPr id="7" name="Content Placeholder 2"/>
          <p:cNvSpPr>
            <a:spLocks noGrp="1"/>
          </p:cNvSpPr>
          <p:nvPr>
            <p:ph idx="1"/>
          </p:nvPr>
        </p:nvSpPr>
        <p:spPr>
          <a:xfrm>
            <a:off x="346232" y="1155011"/>
            <a:ext cx="4092453" cy="1508051"/>
          </a:xfrm>
        </p:spPr>
        <p:txBody>
          <a:bodyPr>
            <a:noAutofit/>
          </a:bodyPr>
          <a:lstStyle/>
          <a:p>
            <a:pPr marL="0" indent="0">
              <a:buNone/>
            </a:pPr>
            <a:r>
              <a:rPr lang="en-US" sz="1700" dirty="0" smtClean="0"/>
              <a:t>On-going Objectives</a:t>
            </a:r>
          </a:p>
          <a:p>
            <a:pPr marL="0" indent="0">
              <a:buNone/>
            </a:pPr>
            <a:endParaRPr lang="en-US" sz="1700" dirty="0" smtClean="0"/>
          </a:p>
          <a:p>
            <a:pPr marL="0" indent="0">
              <a:buNone/>
            </a:pPr>
            <a:r>
              <a:rPr lang="en-US" sz="1700" dirty="0" smtClean="0">
                <a:solidFill>
                  <a:srgbClr val="FF0000"/>
                </a:solidFill>
              </a:rPr>
              <a:t>Aim:	Improve public awareness about 		the best-practice in the fisheries 		management.</a:t>
            </a:r>
          </a:p>
          <a:p>
            <a:pPr marL="0" indent="0">
              <a:buNone/>
            </a:pPr>
            <a:endParaRPr lang="en-US" sz="1700" dirty="0">
              <a:solidFill>
                <a:srgbClr val="FF0000"/>
              </a:solidFill>
            </a:endParaRPr>
          </a:p>
          <a:p>
            <a:pPr marL="0" indent="0">
              <a:buNone/>
            </a:pPr>
            <a:r>
              <a:rPr lang="en-US" sz="1700" dirty="0" smtClean="0"/>
              <a:t>	A large base of Twitter followers</a:t>
            </a:r>
          </a:p>
          <a:p>
            <a:pPr marL="0" indent="0">
              <a:buNone/>
            </a:pPr>
            <a:endParaRPr lang="en-US" sz="1700" dirty="0"/>
          </a:p>
          <a:p>
            <a:pPr marL="0" indent="0">
              <a:buNone/>
            </a:pPr>
            <a:r>
              <a:rPr lang="en-US" sz="1700" dirty="0" smtClean="0"/>
              <a:t>	Working with NGOs to support our 	message in international </a:t>
            </a:r>
            <a:r>
              <a:rPr lang="en-US" sz="1700" dirty="0" err="1" smtClean="0"/>
              <a:t>fora</a:t>
            </a:r>
            <a:r>
              <a:rPr lang="en-US" sz="1700" dirty="0" smtClean="0"/>
              <a:t>.</a:t>
            </a:r>
          </a:p>
          <a:p>
            <a:pPr marL="0" indent="0">
              <a:buNone/>
            </a:pPr>
            <a:endParaRPr lang="en-US" sz="1700" dirty="0"/>
          </a:p>
          <a:p>
            <a:pPr marL="0" indent="0">
              <a:buNone/>
            </a:pPr>
            <a:r>
              <a:rPr lang="en-US" sz="1700" dirty="0" smtClean="0"/>
              <a:t>	Maintain a high profile locally in the 	Falklands	</a:t>
            </a:r>
          </a:p>
          <a:p>
            <a:pPr marL="0" indent="0">
              <a:buNone/>
            </a:pPr>
            <a:endParaRPr lang="en-US" sz="1700" dirty="0" smtClean="0">
              <a:solidFill>
                <a:srgbClr val="FF0000"/>
              </a:solidFill>
            </a:endParaRPr>
          </a:p>
          <a:p>
            <a:pPr marL="0" indent="0">
              <a:buNone/>
            </a:pPr>
            <a:endParaRPr lang="en-US" sz="1700" dirty="0" smtClean="0">
              <a:solidFill>
                <a:srgbClr val="FF0000"/>
              </a:solidFill>
            </a:endParaRPr>
          </a:p>
          <a:p>
            <a:pPr marL="0" indent="0">
              <a:buNone/>
            </a:pPr>
            <a:r>
              <a:rPr lang="en-US" sz="1700" dirty="0" smtClean="0">
                <a:solidFill>
                  <a:srgbClr val="FF0000"/>
                </a:solidFill>
              </a:rPr>
              <a:t>	</a:t>
            </a:r>
            <a:endParaRPr lang="en-US" sz="1700" dirty="0">
              <a:solidFill>
                <a:srgbClr val="FF0000"/>
              </a:solidFill>
            </a:endParaRPr>
          </a:p>
          <a:p>
            <a:pPr marL="0" indent="0">
              <a:buNone/>
            </a:pPr>
            <a:endParaRPr lang="en-US" sz="1700" dirty="0">
              <a:solidFill>
                <a:srgbClr val="FF0000"/>
              </a:solidFill>
            </a:endParaRPr>
          </a:p>
          <a:p>
            <a:pPr marL="0" indent="0">
              <a:buNone/>
            </a:pPr>
            <a:endParaRPr lang="en-US" sz="1700" dirty="0" smtClean="0">
              <a:solidFill>
                <a:srgbClr val="1F497D"/>
              </a:solidFill>
            </a:endParaRPr>
          </a:p>
        </p:txBody>
      </p:sp>
      <p:pic>
        <p:nvPicPr>
          <p:cNvPr id="2" name="Picture 1" descr="Pages from pnfull20170909.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1124" y="1060292"/>
            <a:ext cx="3865676" cy="5470419"/>
          </a:xfrm>
          <a:prstGeom prst="rect">
            <a:avLst/>
          </a:prstGeom>
          <a:ln>
            <a:solidFill>
              <a:srgbClr val="000000"/>
            </a:solidFill>
          </a:ln>
        </p:spPr>
      </p:pic>
    </p:spTree>
    <p:extLst>
      <p:ext uri="{BB962C8B-B14F-4D97-AF65-F5344CB8AC3E}">
        <p14:creationId xmlns:p14="http://schemas.microsoft.com/office/powerpoint/2010/main" val="1303496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400" b="1" dirty="0" smtClean="0"/>
              <a:t>VISITOR MANAGEMENT</a:t>
            </a:r>
          </a:p>
          <a:p>
            <a:pPr marL="0" indent="0" algn="ctr">
              <a:buNone/>
            </a:pPr>
            <a:endParaRPr lang="en-US" sz="2600" b="1" i="1" dirty="0" smtClean="0">
              <a:solidFill>
                <a:schemeClr val="bg1">
                  <a:lumMod val="50000"/>
                </a:schemeClr>
              </a:solidFill>
            </a:endParaRPr>
          </a:p>
          <a:p>
            <a:pPr marL="0" indent="0" algn="ctr">
              <a:buNone/>
            </a:pPr>
            <a:r>
              <a:rPr lang="en-US" sz="2600" b="1" i="1" dirty="0" smtClean="0">
                <a:solidFill>
                  <a:schemeClr val="bg1">
                    <a:lumMod val="50000"/>
                  </a:schemeClr>
                </a:solidFill>
              </a:rPr>
              <a:t>To </a:t>
            </a:r>
            <a:r>
              <a:rPr lang="en-US" sz="2600" b="1" i="1" dirty="0">
                <a:solidFill>
                  <a:schemeClr val="bg1">
                    <a:lumMod val="50000"/>
                  </a:schemeClr>
                </a:solidFill>
              </a:rPr>
              <a:t>facilitate visits that are safe, responsible, environmentally-sensitive and contribute to sustainable management, creating future ambassadors for the Territory </a:t>
            </a:r>
            <a:endParaRPr lang="en-US" sz="2600" dirty="0">
              <a:solidFill>
                <a:schemeClr val="bg1">
                  <a:lumMod val="50000"/>
                </a:schemeClr>
              </a:solidFill>
            </a:endParaRPr>
          </a:p>
          <a:p>
            <a:pPr marL="0" indent="0" algn="ctr">
              <a:buNone/>
            </a:pPr>
            <a:endParaRPr lang="en-US" sz="2600" b="1" dirty="0">
              <a:solidFill>
                <a:schemeClr val="bg1">
                  <a:lumMod val="50000"/>
                </a:schemeClr>
              </a:solidFill>
            </a:endParaRPr>
          </a:p>
        </p:txBody>
      </p:sp>
    </p:spTree>
    <p:extLst>
      <p:ext uri="{BB962C8B-B14F-4D97-AF65-F5344CB8AC3E}">
        <p14:creationId xmlns:p14="http://schemas.microsoft.com/office/powerpoint/2010/main" val="3747498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3270"/>
            <a:ext cx="8229600" cy="1143000"/>
          </a:xfrm>
        </p:spPr>
        <p:txBody>
          <a:bodyPr>
            <a:noAutofit/>
          </a:bodyPr>
          <a:lstStyle/>
          <a:p>
            <a:pPr marL="457200" indent="-457200" algn="l">
              <a:buFont typeface="Wingdings" charset="2"/>
              <a:buChar char="Ø"/>
            </a:pPr>
            <a:r>
              <a:rPr lang="en-US" sz="2600" b="1" dirty="0" smtClean="0"/>
              <a:t>Adopt </a:t>
            </a:r>
            <a:r>
              <a:rPr lang="en-US" sz="2600" b="1" dirty="0"/>
              <a:t>a collaborative, precautionary approach to visitor management to ensure </a:t>
            </a:r>
            <a:r>
              <a:rPr lang="en-US" sz="2600" b="1" dirty="0" smtClean="0"/>
              <a:t>safe</a:t>
            </a:r>
            <a:r>
              <a:rPr lang="en-US" sz="2600" b="1" dirty="0"/>
              <a:t>, responsible visits conducted to the highest </a:t>
            </a:r>
            <a:r>
              <a:rPr lang="en-US" sz="2600" b="1" dirty="0" smtClean="0"/>
              <a:t>environmental standards. </a:t>
            </a:r>
            <a:r>
              <a:rPr lang="en-US" sz="2600" b="1" dirty="0"/>
              <a:t/>
            </a:r>
            <a:br>
              <a:rPr lang="en-US" sz="2600" b="1" dirty="0"/>
            </a:br>
            <a:endParaRPr lang="en-US" sz="2600" b="1" dirty="0"/>
          </a:p>
        </p:txBody>
      </p:sp>
      <p:pic>
        <p:nvPicPr>
          <p:cNvPr id="4" name="Content Placeholder 7" descr="Screen Shot 2016-05-01 at 8.24.22 AM.pn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57200" y="1476410"/>
            <a:ext cx="8229600" cy="4219575"/>
          </a:xfrm>
        </p:spPr>
      </p:pic>
      <p:sp>
        <p:nvSpPr>
          <p:cNvPr id="5" name="Rectangle 4"/>
          <p:cNvSpPr/>
          <p:nvPr/>
        </p:nvSpPr>
        <p:spPr>
          <a:xfrm>
            <a:off x="2286000" y="5657671"/>
            <a:ext cx="5074820" cy="923330"/>
          </a:xfrm>
          <a:prstGeom prst="rect">
            <a:avLst/>
          </a:prstGeom>
        </p:spPr>
        <p:txBody>
          <a:bodyPr wrap="square">
            <a:spAutoFit/>
          </a:bodyPr>
          <a:lstStyle/>
          <a:p>
            <a:pPr marL="285750" indent="-285750">
              <a:buFont typeface="Arial"/>
              <a:buChar char="•"/>
            </a:pPr>
            <a:r>
              <a:rPr lang="en-US" dirty="0"/>
              <a:t>67 cruise ship visits	8,773 passengers</a:t>
            </a:r>
          </a:p>
          <a:p>
            <a:pPr marL="285750" indent="-285750">
              <a:buFont typeface="Arial"/>
              <a:buChar char="•"/>
            </a:pPr>
            <a:r>
              <a:rPr lang="en-US" dirty="0"/>
              <a:t>21 Yacht visits		150 crew &amp; passengers</a:t>
            </a:r>
          </a:p>
          <a:p>
            <a:pPr marL="285750" indent="-285750">
              <a:buFont typeface="Arial"/>
              <a:buChar char="•"/>
            </a:pPr>
            <a:r>
              <a:rPr lang="en-US" dirty="0"/>
              <a:t>11 Expeditions		86 participants</a:t>
            </a:r>
          </a:p>
        </p:txBody>
      </p:sp>
    </p:spTree>
    <p:extLst>
      <p:ext uri="{BB962C8B-B14F-4D97-AF65-F5344CB8AC3E}">
        <p14:creationId xmlns:p14="http://schemas.microsoft.com/office/powerpoint/2010/main" val="901980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572" y="295896"/>
            <a:ext cx="8366228" cy="1319006"/>
          </a:xfrm>
        </p:spPr>
        <p:txBody>
          <a:bodyPr>
            <a:noAutofit/>
          </a:bodyPr>
          <a:lstStyle/>
          <a:p>
            <a:pPr marL="457200" indent="-457200" algn="l">
              <a:buFont typeface="Wingdings" charset="2"/>
              <a:buChar char="Ø"/>
            </a:pPr>
            <a:r>
              <a:rPr lang="en-US" sz="2600" b="1" dirty="0" err="1" smtClean="0"/>
              <a:t>Recognising</a:t>
            </a:r>
            <a:r>
              <a:rPr lang="en-US" sz="2600" b="1" dirty="0" smtClean="0"/>
              <a:t> </a:t>
            </a:r>
            <a:r>
              <a:rPr lang="en-US" sz="2600" b="1" dirty="0"/>
              <a:t>the important contribution tourism makes to the Territory, maintain our </a:t>
            </a:r>
            <a:r>
              <a:rPr lang="en-US" sz="2600" b="1" dirty="0" smtClean="0"/>
              <a:t>policy of engagement with </a:t>
            </a:r>
            <a:r>
              <a:rPr lang="is-IS" sz="2600" b="1" dirty="0" smtClean="0"/>
              <a:t>…</a:t>
            </a:r>
            <a:r>
              <a:rPr lang="en-US" sz="2600" b="1" dirty="0" smtClean="0"/>
              <a:t>the </a:t>
            </a:r>
            <a:r>
              <a:rPr lang="en-US" sz="2600" b="1" dirty="0"/>
              <a:t>International Association of Antarctic Tour Operators (IAATO</a:t>
            </a:r>
            <a:r>
              <a:rPr lang="en-US" sz="2600" b="1" dirty="0" smtClean="0"/>
              <a:t>)... </a:t>
            </a:r>
            <a:endParaRPr lang="en-US" sz="2600" b="1" dirty="0"/>
          </a:p>
        </p:txBody>
      </p:sp>
      <p:sp>
        <p:nvSpPr>
          <p:cNvPr id="3" name="Content Placeholder 2"/>
          <p:cNvSpPr>
            <a:spLocks noGrp="1"/>
          </p:cNvSpPr>
          <p:nvPr>
            <p:ph idx="1"/>
          </p:nvPr>
        </p:nvSpPr>
        <p:spPr>
          <a:xfrm>
            <a:off x="457200" y="2169191"/>
            <a:ext cx="8229600" cy="4525963"/>
          </a:xfrm>
        </p:spPr>
        <p:txBody>
          <a:bodyPr>
            <a:normAutofit/>
          </a:bodyPr>
          <a:lstStyle/>
          <a:p>
            <a:r>
              <a:rPr lang="en-US" sz="2600" dirty="0">
                <a:solidFill>
                  <a:srgbClr val="1F497D"/>
                </a:solidFill>
              </a:rPr>
              <a:t>25</a:t>
            </a:r>
            <a:r>
              <a:rPr lang="en-US" sz="2600" baseline="30000" dirty="0">
                <a:solidFill>
                  <a:srgbClr val="1F497D"/>
                </a:solidFill>
              </a:rPr>
              <a:t>th</a:t>
            </a:r>
            <a:r>
              <a:rPr lang="en-US" sz="2600" dirty="0">
                <a:solidFill>
                  <a:srgbClr val="1F497D"/>
                </a:solidFill>
              </a:rPr>
              <a:t> anniversary meeting and commemorative stamp issue </a:t>
            </a:r>
          </a:p>
          <a:p>
            <a:r>
              <a:rPr lang="en-US" sz="2600" dirty="0" smtClean="0">
                <a:solidFill>
                  <a:srgbClr val="1F497D"/>
                </a:solidFill>
              </a:rPr>
              <a:t>review </a:t>
            </a:r>
            <a:r>
              <a:rPr lang="en-US" sz="2600" dirty="0">
                <a:solidFill>
                  <a:srgbClr val="1F497D"/>
                </a:solidFill>
              </a:rPr>
              <a:t>of visitor landing </a:t>
            </a:r>
            <a:r>
              <a:rPr lang="en-US" sz="2600" dirty="0" smtClean="0">
                <a:solidFill>
                  <a:srgbClr val="1F497D"/>
                </a:solidFill>
              </a:rPr>
              <a:t>sites</a:t>
            </a:r>
            <a:endParaRPr lang="en-US" sz="2600" dirty="0">
              <a:solidFill>
                <a:srgbClr val="1F497D"/>
              </a:solidFill>
            </a:endParaRPr>
          </a:p>
          <a:p>
            <a:r>
              <a:rPr lang="en-GB" sz="2600" dirty="0">
                <a:solidFill>
                  <a:srgbClr val="1F497D"/>
                </a:solidFill>
              </a:rPr>
              <a:t>medical review – peer </a:t>
            </a:r>
            <a:r>
              <a:rPr lang="en-GB" sz="2600" dirty="0" smtClean="0">
                <a:solidFill>
                  <a:srgbClr val="1F497D"/>
                </a:solidFill>
              </a:rPr>
              <a:t>reviewed </a:t>
            </a:r>
            <a:r>
              <a:rPr lang="en-GB" sz="2600" dirty="0">
                <a:solidFill>
                  <a:srgbClr val="1F497D"/>
                </a:solidFill>
              </a:rPr>
              <a:t>(October)</a:t>
            </a:r>
          </a:p>
          <a:p>
            <a:pPr marL="0" indent="0">
              <a:buNone/>
            </a:pPr>
            <a:r>
              <a:rPr lang="en-US" sz="2600" dirty="0" smtClean="0"/>
              <a:t> </a:t>
            </a:r>
            <a:endParaRPr lang="en-US" sz="2600" dirty="0"/>
          </a:p>
        </p:txBody>
      </p:sp>
      <p:pic>
        <p:nvPicPr>
          <p:cNvPr id="8" name="Picture 1" descr="IAATO PM.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3355" y="4459258"/>
            <a:ext cx="3047617" cy="213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048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7798"/>
            <a:ext cx="8229600" cy="1143000"/>
          </a:xfrm>
        </p:spPr>
        <p:txBody>
          <a:bodyPr>
            <a:noAutofit/>
          </a:bodyPr>
          <a:lstStyle/>
          <a:p>
            <a:pPr marL="457200" indent="-457200" algn="l">
              <a:buFont typeface="Wingdings" charset="2"/>
              <a:buChar char="Ø"/>
            </a:pPr>
            <a:r>
              <a:rPr lang="en-US" sz="2600" b="1" dirty="0" smtClean="0"/>
              <a:t>Work </a:t>
            </a:r>
            <a:r>
              <a:rPr lang="en-US" sz="2600" b="1" dirty="0"/>
              <a:t>with stakeholders to promote education and outreach of our key shared messages and understand the views of visitors to better support the sustainable management of the Territory and enhance the future visitor experience. </a:t>
            </a:r>
            <a:r>
              <a:rPr lang="en-US" sz="2600" dirty="0"/>
              <a:t/>
            </a:r>
            <a:br>
              <a:rPr lang="en-US" sz="2600" dirty="0"/>
            </a:br>
            <a:endParaRPr lang="en-US" sz="2600" dirty="0"/>
          </a:p>
        </p:txBody>
      </p:sp>
      <p:sp>
        <p:nvSpPr>
          <p:cNvPr id="3" name="Content Placeholder 2"/>
          <p:cNvSpPr>
            <a:spLocks noGrp="1"/>
          </p:cNvSpPr>
          <p:nvPr>
            <p:ph idx="1"/>
          </p:nvPr>
        </p:nvSpPr>
        <p:spPr>
          <a:xfrm>
            <a:off x="326550" y="2117843"/>
            <a:ext cx="8229600" cy="3585960"/>
          </a:xfrm>
        </p:spPr>
        <p:txBody>
          <a:bodyPr>
            <a:normAutofit/>
          </a:bodyPr>
          <a:lstStyle/>
          <a:p>
            <a:endParaRPr lang="en-US" sz="1200" dirty="0"/>
          </a:p>
          <a:p>
            <a:r>
              <a:rPr lang="en-US" sz="2400" dirty="0" smtClean="0"/>
              <a:t>responding </a:t>
            </a:r>
            <a:r>
              <a:rPr lang="en-US" sz="2400" dirty="0"/>
              <a:t>to changing visitor demographic</a:t>
            </a:r>
          </a:p>
          <a:p>
            <a:r>
              <a:rPr lang="en-US" sz="2400" dirty="0" smtClean="0"/>
              <a:t>engagement in our long-term management plans for </a:t>
            </a:r>
            <a:r>
              <a:rPr lang="en-US" sz="2400" dirty="0" err="1" smtClean="0"/>
              <a:t>Grytviken</a:t>
            </a:r>
            <a:endParaRPr lang="en-US" sz="2400" dirty="0" smtClean="0"/>
          </a:p>
          <a:p>
            <a:r>
              <a:rPr lang="en-US" sz="2400" dirty="0"/>
              <a:t>i</a:t>
            </a:r>
            <a:r>
              <a:rPr lang="en-US" sz="2400" dirty="0" smtClean="0"/>
              <a:t>nvolvement in environmental monitoring and citizen science – contributing to the SGGIS</a:t>
            </a:r>
          </a:p>
          <a:p>
            <a:r>
              <a:rPr lang="en-US" sz="2400" dirty="0"/>
              <a:t>i</a:t>
            </a:r>
            <a:r>
              <a:rPr lang="en-US" sz="2400" dirty="0" smtClean="0"/>
              <a:t>ncident planning and engagement with operators</a:t>
            </a:r>
            <a:endParaRPr lang="en-US" sz="2600" dirty="0" smtClean="0"/>
          </a:p>
        </p:txBody>
      </p:sp>
      <p:pic>
        <p:nvPicPr>
          <p:cNvPr id="4" name="Picture 3" descr="DSCN024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165846"/>
            <a:ext cx="1665930" cy="169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SCN024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21101" y="5165846"/>
            <a:ext cx="2422899" cy="169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SCN0062.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88830" y="5165846"/>
            <a:ext cx="2632272" cy="169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SC03750.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5930" y="5165846"/>
            <a:ext cx="2422899" cy="1692154"/>
          </a:xfrm>
          <a:prstGeom prst="rect">
            <a:avLst/>
          </a:prstGeom>
        </p:spPr>
      </p:pic>
    </p:spTree>
    <p:extLst>
      <p:ext uri="{BB962C8B-B14F-4D97-AF65-F5344CB8AC3E}">
        <p14:creationId xmlns:p14="http://schemas.microsoft.com/office/powerpoint/2010/main" val="3153059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457200" indent="-457200" algn="l">
              <a:buFont typeface="Wingdings" charset="2"/>
              <a:buChar char="Ø"/>
            </a:pPr>
            <a:r>
              <a:rPr lang="en-US" sz="2600" b="1" dirty="0" smtClean="0"/>
              <a:t>Support </a:t>
            </a:r>
            <a:r>
              <a:rPr lang="en-US" sz="2600" b="1" dirty="0"/>
              <a:t>the UK Government to safeguard </a:t>
            </a:r>
            <a:r>
              <a:rPr lang="en-US" sz="2600" b="1" dirty="0" smtClean="0"/>
              <a:t>sovereignty through good management, clear policy and modern legislation</a:t>
            </a:r>
            <a:endParaRPr lang="en-US" sz="2600" b="1" dirty="0"/>
          </a:p>
        </p:txBody>
      </p:sp>
      <p:sp>
        <p:nvSpPr>
          <p:cNvPr id="3" name="Content Placeholder 2"/>
          <p:cNvSpPr>
            <a:spLocks noGrp="1"/>
          </p:cNvSpPr>
          <p:nvPr>
            <p:ph idx="1"/>
          </p:nvPr>
        </p:nvSpPr>
        <p:spPr>
          <a:xfrm>
            <a:off x="457200" y="1393177"/>
            <a:ext cx="8229600" cy="4868606"/>
          </a:xfrm>
        </p:spPr>
        <p:txBody>
          <a:bodyPr>
            <a:normAutofit/>
          </a:bodyPr>
          <a:lstStyle/>
          <a:p>
            <a:pPr marL="0" indent="0">
              <a:buNone/>
            </a:pPr>
            <a:endParaRPr lang="en-US" sz="2600" dirty="0"/>
          </a:p>
          <a:p>
            <a:r>
              <a:rPr lang="en-US" sz="3000" dirty="0" smtClean="0"/>
              <a:t>Annual business plan 2016 – report December</a:t>
            </a:r>
          </a:p>
          <a:p>
            <a:r>
              <a:rPr lang="en-US" sz="3000" dirty="0" smtClean="0"/>
              <a:t>Legislative review </a:t>
            </a:r>
          </a:p>
          <a:p>
            <a:pPr lvl="1"/>
            <a:r>
              <a:rPr lang="en-US" sz="2600" dirty="0" smtClean="0"/>
              <a:t>Current SGSSI legislation now online</a:t>
            </a:r>
          </a:p>
          <a:p>
            <a:pPr lvl="1"/>
            <a:r>
              <a:rPr lang="en-US" sz="2600" dirty="0" smtClean="0"/>
              <a:t>Preparing new legislation for 2017</a:t>
            </a:r>
          </a:p>
          <a:p>
            <a:pPr lvl="1"/>
            <a:r>
              <a:rPr lang="en-US" sz="2600" dirty="0" smtClean="0"/>
              <a:t>Consultation on Policing</a:t>
            </a:r>
          </a:p>
          <a:p>
            <a:r>
              <a:rPr lang="en-US" sz="3000" dirty="0" err="1" smtClean="0"/>
              <a:t>Modernising</a:t>
            </a:r>
            <a:r>
              <a:rPr lang="en-US" sz="3000" dirty="0" smtClean="0"/>
              <a:t> internal practices and developing our policy framework</a:t>
            </a:r>
            <a:endParaRPr lang="en-US" sz="3000" dirty="0"/>
          </a:p>
        </p:txBody>
      </p:sp>
    </p:spTree>
    <p:extLst>
      <p:ext uri="{BB962C8B-B14F-4D97-AF65-F5344CB8AC3E}">
        <p14:creationId xmlns:p14="http://schemas.microsoft.com/office/powerpoint/2010/main" val="70832467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208"/>
            <a:ext cx="8229600" cy="1143000"/>
          </a:xfrm>
        </p:spPr>
        <p:txBody>
          <a:bodyPr>
            <a:noAutofit/>
          </a:bodyPr>
          <a:lstStyle/>
          <a:p>
            <a:pPr marL="457200" indent="-457200" algn="l">
              <a:buFont typeface="Wingdings" charset="2"/>
              <a:buChar char="Ø"/>
            </a:pPr>
            <a:r>
              <a:rPr lang="en-US" sz="2600" b="1" dirty="0" smtClean="0">
                <a:solidFill>
                  <a:srgbClr val="1F497D"/>
                </a:solidFill>
              </a:rPr>
              <a:t>Review </a:t>
            </a:r>
            <a:r>
              <a:rPr lang="en-US" sz="2600" b="1" dirty="0">
                <a:solidFill>
                  <a:srgbClr val="1F497D"/>
                </a:solidFill>
              </a:rPr>
              <a:t>and develop visitor management </a:t>
            </a:r>
            <a:r>
              <a:rPr lang="en-US" sz="2600" b="1" dirty="0" smtClean="0">
                <a:solidFill>
                  <a:srgbClr val="1F497D"/>
                </a:solidFill>
              </a:rPr>
              <a:t>policy and legislation.  </a:t>
            </a:r>
            <a:r>
              <a:rPr lang="en-US" sz="2600" b="1" dirty="0"/>
              <a:t/>
            </a:r>
            <a:br>
              <a:rPr lang="en-US" sz="2600" b="1" dirty="0"/>
            </a:br>
            <a:endParaRPr lang="en-US" sz="2600" b="1" dirty="0"/>
          </a:p>
        </p:txBody>
      </p:sp>
      <p:sp>
        <p:nvSpPr>
          <p:cNvPr id="3" name="Content Placeholder 2"/>
          <p:cNvSpPr>
            <a:spLocks noGrp="1"/>
          </p:cNvSpPr>
          <p:nvPr>
            <p:ph idx="1"/>
          </p:nvPr>
        </p:nvSpPr>
        <p:spPr>
          <a:xfrm>
            <a:off x="457200" y="1305754"/>
            <a:ext cx="8229600" cy="3709276"/>
          </a:xfrm>
        </p:spPr>
        <p:txBody>
          <a:bodyPr>
            <a:normAutofit/>
          </a:bodyPr>
          <a:lstStyle/>
          <a:p>
            <a:pPr marL="457200" indent="-457200"/>
            <a:r>
              <a:rPr lang="en-US" sz="3000" dirty="0" smtClean="0">
                <a:solidFill>
                  <a:schemeClr val="tx2"/>
                </a:solidFill>
              </a:rPr>
              <a:t>Streamlining of activity permitting and fees</a:t>
            </a:r>
          </a:p>
          <a:p>
            <a:pPr marL="457200" indent="-457200"/>
            <a:r>
              <a:rPr lang="en-US" sz="3000" dirty="0" smtClean="0">
                <a:solidFill>
                  <a:schemeClr val="tx2"/>
                </a:solidFill>
              </a:rPr>
              <a:t>Separate </a:t>
            </a:r>
            <a:r>
              <a:rPr lang="en-US" sz="3000" dirty="0">
                <a:solidFill>
                  <a:schemeClr val="tx2"/>
                </a:solidFill>
              </a:rPr>
              <a:t>application </a:t>
            </a:r>
            <a:r>
              <a:rPr lang="en-US" sz="3000" dirty="0" smtClean="0">
                <a:solidFill>
                  <a:schemeClr val="tx2"/>
                </a:solidFill>
              </a:rPr>
              <a:t>process tailored to yacht operations and requirements</a:t>
            </a:r>
          </a:p>
          <a:p>
            <a:pPr marL="457200" indent="-457200"/>
            <a:r>
              <a:rPr lang="en-US" sz="3000" dirty="0" smtClean="0">
                <a:solidFill>
                  <a:schemeClr val="tx2"/>
                </a:solidFill>
              </a:rPr>
              <a:t>Revised immigration requirements for 2017</a:t>
            </a:r>
          </a:p>
          <a:p>
            <a:pPr marL="457200" indent="-457200"/>
            <a:r>
              <a:rPr lang="en-GB" sz="3000" dirty="0" smtClean="0">
                <a:solidFill>
                  <a:schemeClr val="tx2"/>
                </a:solidFill>
              </a:rPr>
              <a:t>Updated </a:t>
            </a:r>
            <a:r>
              <a:rPr lang="en-GB" sz="3000" dirty="0">
                <a:solidFill>
                  <a:schemeClr val="tx2"/>
                </a:solidFill>
              </a:rPr>
              <a:t>legislation for visitor management – consultation during 16/</a:t>
            </a:r>
            <a:r>
              <a:rPr lang="en-GB" sz="3000" dirty="0" smtClean="0">
                <a:solidFill>
                  <a:schemeClr val="tx2"/>
                </a:solidFill>
              </a:rPr>
              <a:t>17</a:t>
            </a:r>
          </a:p>
          <a:p>
            <a:pPr marL="457200" indent="-457200"/>
            <a:endParaRPr lang="en-US" dirty="0">
              <a:solidFill>
                <a:srgbClr val="1F497D"/>
              </a:solidFill>
            </a:endParaRPr>
          </a:p>
          <a:p>
            <a:pPr marL="457200" indent="-457200"/>
            <a:endParaRPr lang="en-US" sz="1000" dirty="0">
              <a:solidFill>
                <a:srgbClr val="1F497D"/>
              </a:solidFill>
            </a:endParaRPr>
          </a:p>
          <a:p>
            <a:pPr marL="457200" indent="-457200"/>
            <a:endParaRPr lang="en-US" sz="1000" dirty="0">
              <a:solidFill>
                <a:srgbClr val="1F497D"/>
              </a:solidFill>
            </a:endParaRPr>
          </a:p>
          <a:p>
            <a:endParaRPr lang="en-US" dirty="0"/>
          </a:p>
        </p:txBody>
      </p:sp>
      <p:pic>
        <p:nvPicPr>
          <p:cNvPr id="4" name="Picture 3" descr="DSCN024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165846"/>
            <a:ext cx="1665930" cy="169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SCN024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21101" y="5165846"/>
            <a:ext cx="2422899" cy="169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SCN0062.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88830" y="5165846"/>
            <a:ext cx="2632272" cy="169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SC03750.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5930" y="5165846"/>
            <a:ext cx="2422899" cy="1692154"/>
          </a:xfrm>
          <a:prstGeom prst="rect">
            <a:avLst/>
          </a:prstGeom>
        </p:spPr>
      </p:pic>
    </p:spTree>
    <p:extLst>
      <p:ext uri="{BB962C8B-B14F-4D97-AF65-F5344CB8AC3E}">
        <p14:creationId xmlns:p14="http://schemas.microsoft.com/office/powerpoint/2010/main" val="1674250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6000" b="1" dirty="0" smtClean="0"/>
              <a:t>HERITAGE</a:t>
            </a:r>
          </a:p>
          <a:p>
            <a:pPr marL="0" indent="0" algn="ctr">
              <a:buNone/>
            </a:pPr>
            <a:r>
              <a:rPr lang="en-US" sz="3100" b="1" i="1" dirty="0" smtClean="0">
                <a:solidFill>
                  <a:srgbClr val="7F7F7F"/>
                </a:solidFill>
              </a:rPr>
              <a:t>To </a:t>
            </a:r>
            <a:r>
              <a:rPr lang="en-US" sz="3100" b="1" i="1" dirty="0">
                <a:solidFill>
                  <a:srgbClr val="7F7F7F"/>
                </a:solidFill>
              </a:rPr>
              <a:t>preserve, where practicable, and bring to a wider international audience the heritage of South Georgia </a:t>
            </a:r>
            <a:endParaRPr lang="en-US" sz="3100" dirty="0">
              <a:solidFill>
                <a:srgbClr val="7F7F7F"/>
              </a:solidFill>
            </a:endParaRPr>
          </a:p>
          <a:p>
            <a:pPr marL="0" indent="0" algn="ctr">
              <a:buNone/>
            </a:pPr>
            <a:endParaRPr lang="en-US" sz="6000" b="1" dirty="0"/>
          </a:p>
        </p:txBody>
      </p:sp>
    </p:spTree>
    <p:extLst>
      <p:ext uri="{BB962C8B-B14F-4D97-AF65-F5344CB8AC3E}">
        <p14:creationId xmlns:p14="http://schemas.microsoft.com/office/powerpoint/2010/main" val="1778000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2179"/>
            <a:ext cx="8378550" cy="1143000"/>
          </a:xfrm>
        </p:spPr>
        <p:txBody>
          <a:bodyPr>
            <a:noAutofit/>
          </a:bodyPr>
          <a:lstStyle/>
          <a:p>
            <a:pPr marL="457200" indent="-457200" algn="l">
              <a:buFont typeface="Wingdings" charset="2"/>
              <a:buChar char="Ø"/>
            </a:pPr>
            <a:r>
              <a:rPr lang="en-US" sz="2600" b="1" dirty="0" smtClean="0"/>
              <a:t>Develop </a:t>
            </a:r>
            <a:r>
              <a:rPr lang="en-US" sz="2600" b="1" dirty="0"/>
              <a:t>a system to record SGSSI’s heritage sites, structures and </a:t>
            </a:r>
            <a:r>
              <a:rPr lang="en-US" sz="2600" b="1" dirty="0" err="1"/>
              <a:t>artefacts</a:t>
            </a:r>
            <a:r>
              <a:rPr lang="en-US" sz="2600" b="1" dirty="0"/>
              <a:t> with a view to developing a </a:t>
            </a:r>
            <a:r>
              <a:rPr lang="en-US" sz="2600" b="1" dirty="0" err="1"/>
              <a:t>prioritised</a:t>
            </a:r>
            <a:r>
              <a:rPr lang="en-US" sz="2600" b="1" dirty="0"/>
              <a:t> list to guide future management interventions, underpinned by new heritage legislation. </a:t>
            </a:r>
            <a:br>
              <a:rPr lang="en-US" sz="2600" b="1" dirty="0"/>
            </a:br>
            <a:endParaRPr lang="en-US" sz="2600" b="1" dirty="0"/>
          </a:p>
        </p:txBody>
      </p:sp>
      <p:sp>
        <p:nvSpPr>
          <p:cNvPr id="3" name="Content Placeholder 2"/>
          <p:cNvSpPr>
            <a:spLocks noGrp="1"/>
          </p:cNvSpPr>
          <p:nvPr>
            <p:ph idx="1"/>
          </p:nvPr>
        </p:nvSpPr>
        <p:spPr>
          <a:xfrm>
            <a:off x="457200" y="2130357"/>
            <a:ext cx="8229600" cy="4525963"/>
          </a:xfrm>
        </p:spPr>
        <p:txBody>
          <a:bodyPr/>
          <a:lstStyle/>
          <a:p>
            <a:pPr>
              <a:defRPr/>
            </a:pPr>
            <a:r>
              <a:rPr lang="en-US" sz="2600" dirty="0" smtClean="0">
                <a:latin typeface="Calibri" charset="0"/>
              </a:rPr>
              <a:t>Cataloguing </a:t>
            </a:r>
            <a:r>
              <a:rPr lang="en-US" sz="2600" dirty="0">
                <a:latin typeface="Calibri" charset="0"/>
              </a:rPr>
              <a:t>sites, structures and key </a:t>
            </a:r>
            <a:r>
              <a:rPr lang="en-US" sz="2600" dirty="0" err="1">
                <a:latin typeface="Calibri" charset="0"/>
              </a:rPr>
              <a:t>artefacts</a:t>
            </a:r>
            <a:endParaRPr lang="en-US" sz="2600" dirty="0">
              <a:latin typeface="Calibri" charset="0"/>
            </a:endParaRPr>
          </a:p>
          <a:p>
            <a:pPr>
              <a:defRPr/>
            </a:pPr>
            <a:r>
              <a:rPr lang="en-GB" sz="2600" dirty="0"/>
              <a:t>H</a:t>
            </a:r>
            <a:r>
              <a:rPr lang="en-GB" sz="2600" dirty="0" smtClean="0"/>
              <a:t>eritage </a:t>
            </a:r>
            <a:r>
              <a:rPr lang="en-GB" sz="2600" dirty="0"/>
              <a:t>relevant to whaling and sealing, scientific expeditions and exploration </a:t>
            </a:r>
            <a:endParaRPr lang="en-GB" sz="2600" dirty="0" smtClean="0"/>
          </a:p>
          <a:p>
            <a:pPr>
              <a:defRPr/>
            </a:pPr>
            <a:r>
              <a:rPr lang="en-GB" sz="2600" dirty="0" smtClean="0"/>
              <a:t>Categorisation to reflect </a:t>
            </a:r>
            <a:r>
              <a:rPr lang="en-GB" sz="2600" dirty="0"/>
              <a:t>the significance, location, suitability for conservation (or restoration) and long-term management considerations </a:t>
            </a:r>
            <a:endParaRPr lang="en-GB" sz="2600" dirty="0" smtClean="0"/>
          </a:p>
          <a:p>
            <a:pPr>
              <a:defRPr/>
            </a:pPr>
            <a:endParaRPr lang="en-GB" dirty="0"/>
          </a:p>
          <a:p>
            <a:endParaRPr lang="en-US" dirty="0"/>
          </a:p>
        </p:txBody>
      </p:sp>
      <p:pic>
        <p:nvPicPr>
          <p:cNvPr id="4" name="Picture 4" descr="P106057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74773" y="4721079"/>
            <a:ext cx="3160977"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43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453283" y="353477"/>
            <a:ext cx="8229600" cy="1143000"/>
          </a:xfrm>
        </p:spPr>
        <p:txBody>
          <a:bodyPr>
            <a:normAutofit/>
          </a:bodyPr>
          <a:lstStyle/>
          <a:p>
            <a:pPr marL="0" indent="0">
              <a:defRPr/>
            </a:pPr>
            <a:r>
              <a:rPr lang="en-US" sz="3600" dirty="0">
                <a:latin typeface="Calibri" charset="0"/>
              </a:rPr>
              <a:t>  </a:t>
            </a:r>
            <a:r>
              <a:rPr lang="en-US" b="1" dirty="0"/>
              <a:t>Proposed </a:t>
            </a:r>
            <a:r>
              <a:rPr lang="en-US" b="1" dirty="0" err="1" smtClean="0"/>
              <a:t>categorisation</a:t>
            </a:r>
            <a:r>
              <a:rPr lang="en-US" b="1" dirty="0" smtClean="0"/>
              <a:t> process </a:t>
            </a:r>
            <a:endParaRPr lang="en-US" b="1" dirty="0"/>
          </a:p>
        </p:txBody>
      </p:sp>
      <p:sp>
        <p:nvSpPr>
          <p:cNvPr id="3" name="Content Placeholder 2"/>
          <p:cNvSpPr>
            <a:spLocks noGrp="1"/>
          </p:cNvSpPr>
          <p:nvPr>
            <p:ph sz="half" idx="1"/>
          </p:nvPr>
        </p:nvSpPr>
        <p:spPr>
          <a:xfrm>
            <a:off x="656447" y="998538"/>
            <a:ext cx="7632700" cy="5114925"/>
          </a:xfrm>
        </p:spPr>
        <p:txBody>
          <a:bodyPr>
            <a:normAutofit/>
          </a:bodyPr>
          <a:lstStyle/>
          <a:p>
            <a:pPr marL="0" indent="0">
              <a:buFont typeface="Arial" charset="0"/>
              <a:buNone/>
              <a:defRPr/>
            </a:pPr>
            <a:endParaRPr lang="en-US" dirty="0" smtClean="0"/>
          </a:p>
          <a:p>
            <a:pPr>
              <a:defRPr/>
            </a:pPr>
            <a:r>
              <a:rPr lang="en-GB" sz="2000" u="sng" dirty="0" smtClean="0">
                <a:solidFill>
                  <a:srgbClr val="1F497D"/>
                </a:solidFill>
              </a:rPr>
              <a:t>CATEGORY </a:t>
            </a:r>
            <a:r>
              <a:rPr lang="en-GB" sz="2000" u="sng" dirty="0">
                <a:solidFill>
                  <a:srgbClr val="1F497D"/>
                </a:solidFill>
              </a:rPr>
              <a:t>1</a:t>
            </a:r>
            <a:r>
              <a:rPr lang="en-GB" sz="2000" dirty="0">
                <a:solidFill>
                  <a:srgbClr val="1F497D"/>
                </a:solidFill>
              </a:rPr>
              <a:t>	</a:t>
            </a:r>
            <a:r>
              <a:rPr lang="en-GB" sz="2000" dirty="0" smtClean="0">
                <a:solidFill>
                  <a:srgbClr val="1F497D"/>
                </a:solidFill>
              </a:rPr>
              <a:t>Structures, sites or key artefacts </a:t>
            </a:r>
            <a:r>
              <a:rPr lang="en-GB" sz="2000" dirty="0">
                <a:solidFill>
                  <a:srgbClr val="1F497D"/>
                </a:solidFill>
              </a:rPr>
              <a:t>requiring </a:t>
            </a:r>
            <a:r>
              <a:rPr lang="en-GB" sz="2000" dirty="0" smtClean="0">
                <a:solidFill>
                  <a:srgbClr val="1F497D"/>
                </a:solidFill>
              </a:rPr>
              <a:t>directed conservation or restoration with long-term management plan e.g. Engineer’s </a:t>
            </a:r>
            <a:r>
              <a:rPr lang="en-GB" sz="2000" dirty="0" smtClean="0"/>
              <a:t>workshop / main stores</a:t>
            </a:r>
          </a:p>
          <a:p>
            <a:pPr marL="0" indent="0">
              <a:buNone/>
              <a:defRPr/>
            </a:pPr>
            <a:endParaRPr lang="en-GB" sz="1200" dirty="0"/>
          </a:p>
          <a:p>
            <a:pPr>
              <a:defRPr/>
            </a:pPr>
            <a:r>
              <a:rPr lang="en-GB" sz="2000" u="sng" dirty="0"/>
              <a:t>CATEGORY 2</a:t>
            </a:r>
            <a:r>
              <a:rPr lang="en-GB" sz="2000" dirty="0"/>
              <a:t>	Structures, sites or key artefacts requiring a basic management plan </a:t>
            </a:r>
            <a:r>
              <a:rPr lang="en-GB" sz="2000" dirty="0" smtClean="0"/>
              <a:t>to </a:t>
            </a:r>
            <a:r>
              <a:rPr lang="en-GB" sz="2000" dirty="0"/>
              <a:t>help prevent or decrease the rate of natural </a:t>
            </a:r>
            <a:r>
              <a:rPr lang="en-GB" sz="2000" dirty="0" smtClean="0"/>
              <a:t>deterioration e.g. </a:t>
            </a:r>
            <a:r>
              <a:rPr lang="en-GB" sz="2000" dirty="0" err="1" smtClean="0"/>
              <a:t>Stromness</a:t>
            </a:r>
            <a:r>
              <a:rPr lang="en-GB" sz="2000" dirty="0" smtClean="0"/>
              <a:t> Villa, </a:t>
            </a:r>
            <a:r>
              <a:rPr lang="en-GB" sz="2000" dirty="0" err="1" smtClean="0"/>
              <a:t>Karacatta</a:t>
            </a:r>
            <a:endParaRPr lang="en-GB" sz="2000" dirty="0" smtClean="0"/>
          </a:p>
          <a:p>
            <a:pPr marL="0" indent="0">
              <a:buNone/>
              <a:defRPr/>
            </a:pPr>
            <a:endParaRPr lang="en-GB" sz="1200" dirty="0" smtClean="0"/>
          </a:p>
          <a:p>
            <a:pPr>
              <a:defRPr/>
            </a:pPr>
            <a:r>
              <a:rPr lang="en-GB" sz="2000" u="sng" dirty="0"/>
              <a:t>CATEGORY 3</a:t>
            </a:r>
            <a:r>
              <a:rPr lang="en-GB" sz="2000" dirty="0"/>
              <a:t>	Structures, sites or key artefacts requiring a passive management plan, involving surveys over fixed periods to monitor the natural </a:t>
            </a:r>
            <a:r>
              <a:rPr lang="en-GB" sz="2000" dirty="0" smtClean="0"/>
              <a:t>deterioration e.g. Leith barracks</a:t>
            </a:r>
            <a:endParaRPr lang="en-GB" sz="2000" dirty="0"/>
          </a:p>
          <a:p>
            <a:pPr>
              <a:defRPr/>
            </a:pPr>
            <a:endParaRPr lang="en-GB" sz="1050" dirty="0"/>
          </a:p>
        </p:txBody>
      </p:sp>
      <p:pic>
        <p:nvPicPr>
          <p:cNvPr id="4" name="Picture 1" descr="P1060111 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3490" y="5096168"/>
            <a:ext cx="2398236" cy="179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Villa Stromness (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16362" y="5083838"/>
            <a:ext cx="1349115" cy="179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1060538.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6750678" y="5299446"/>
            <a:ext cx="1823479" cy="136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Karacata - Port2.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40065" y="5071509"/>
            <a:ext cx="2638552" cy="181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05637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4231"/>
            <a:ext cx="8229600" cy="1143000"/>
          </a:xfrm>
        </p:spPr>
        <p:txBody>
          <a:bodyPr>
            <a:noAutofit/>
          </a:bodyPr>
          <a:lstStyle/>
          <a:p>
            <a:pPr marL="457200" indent="-457200" algn="l">
              <a:buFont typeface="Wingdings" charset="2"/>
              <a:buChar char="Ø"/>
            </a:pPr>
            <a:r>
              <a:rPr lang="en-US" sz="2600" b="1" dirty="0" smtClean="0"/>
              <a:t>Develop </a:t>
            </a:r>
            <a:r>
              <a:rPr lang="en-US" sz="2600" b="1" dirty="0"/>
              <a:t>a long-term management plan for </a:t>
            </a:r>
            <a:r>
              <a:rPr lang="en-US" sz="2600" b="1" dirty="0" err="1"/>
              <a:t>Grytviken</a:t>
            </a:r>
            <a:r>
              <a:rPr lang="en-US" sz="2600" b="1" dirty="0"/>
              <a:t> promoting management sympathetic to the original design and ethos, while incorporating modern health, safety and environmental requirements. </a:t>
            </a:r>
            <a:br>
              <a:rPr lang="en-US" sz="2600" b="1" dirty="0"/>
            </a:br>
            <a:endParaRPr lang="en-US" sz="2600" b="1" dirty="0"/>
          </a:p>
        </p:txBody>
      </p:sp>
      <p:sp>
        <p:nvSpPr>
          <p:cNvPr id="3" name="Content Placeholder 2"/>
          <p:cNvSpPr>
            <a:spLocks noGrp="1"/>
          </p:cNvSpPr>
          <p:nvPr>
            <p:ph sz="half" idx="1"/>
          </p:nvPr>
        </p:nvSpPr>
        <p:spPr>
          <a:xfrm>
            <a:off x="457200" y="1896098"/>
            <a:ext cx="8229600" cy="4525963"/>
          </a:xfrm>
        </p:spPr>
        <p:txBody>
          <a:bodyPr/>
          <a:lstStyle/>
          <a:p>
            <a:r>
              <a:rPr lang="en-US" dirty="0">
                <a:latin typeface="Calibri" charset="0"/>
              </a:rPr>
              <a:t>Develop maintenance and management plan for long term (15-20 </a:t>
            </a:r>
            <a:r>
              <a:rPr lang="en-US" dirty="0" err="1">
                <a:latin typeface="Calibri" charset="0"/>
              </a:rPr>
              <a:t>yrs</a:t>
            </a:r>
            <a:r>
              <a:rPr lang="en-US" dirty="0" smtClean="0">
                <a:latin typeface="Calibri" charset="0"/>
              </a:rPr>
              <a:t>)</a:t>
            </a:r>
          </a:p>
          <a:p>
            <a:r>
              <a:rPr lang="en-US" dirty="0" smtClean="0">
                <a:latin typeface="Calibri" charset="0"/>
              </a:rPr>
              <a:t>Integrate </a:t>
            </a:r>
            <a:r>
              <a:rPr lang="en-US" dirty="0">
                <a:latin typeface="Calibri" charset="0"/>
              </a:rPr>
              <a:t>approved broader conservation </a:t>
            </a:r>
            <a:r>
              <a:rPr lang="en-US" dirty="0" smtClean="0">
                <a:latin typeface="Calibri" charset="0"/>
              </a:rPr>
              <a:t>projects and heritage management plans</a:t>
            </a:r>
            <a:endParaRPr lang="en-US" dirty="0">
              <a:latin typeface="Calibri" charset="0"/>
            </a:endParaRPr>
          </a:p>
          <a:p>
            <a:endParaRPr lang="en-US" dirty="0"/>
          </a:p>
        </p:txBody>
      </p:sp>
      <p:pic>
        <p:nvPicPr>
          <p:cNvPr id="5" name="Picture 5" descr="Grytvike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08268" y="3895284"/>
            <a:ext cx="4047001" cy="2800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118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 2015 - 2017</a:t>
            </a:r>
            <a:endParaRPr lang="en-US" b="1" dirty="0"/>
          </a:p>
        </p:txBody>
      </p:sp>
      <p:sp>
        <p:nvSpPr>
          <p:cNvPr id="5" name="Content Placeholder 2"/>
          <p:cNvSpPr txBox="1">
            <a:spLocks/>
          </p:cNvSpPr>
          <p:nvPr/>
        </p:nvSpPr>
        <p:spPr>
          <a:xfrm>
            <a:off x="1254357" y="1600206"/>
            <a:ext cx="3513016" cy="4525963"/>
          </a:xfrm>
          <a:prstGeom prst="rect">
            <a:avLst/>
          </a:prstGeom>
        </p:spPr>
        <p:txBody>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u="sng" dirty="0" smtClean="0">
                <a:solidFill>
                  <a:srgbClr val="1F497D"/>
                </a:solidFill>
                <a:latin typeface="Calibri" charset="0"/>
              </a:rPr>
              <a:t>2015 – 2016</a:t>
            </a:r>
          </a:p>
          <a:p>
            <a:pPr marL="0" indent="0">
              <a:buNone/>
            </a:pPr>
            <a:r>
              <a:rPr lang="en-US" dirty="0" smtClean="0">
                <a:solidFill>
                  <a:srgbClr val="1F497D"/>
                </a:solidFill>
                <a:latin typeface="Calibri" charset="0"/>
              </a:rPr>
              <a:t>Slop Chest</a:t>
            </a:r>
          </a:p>
          <a:p>
            <a:pPr marL="0" indent="0">
              <a:buNone/>
            </a:pPr>
            <a:r>
              <a:rPr lang="en-US" dirty="0" err="1" smtClean="0">
                <a:solidFill>
                  <a:srgbClr val="1F497D"/>
                </a:solidFill>
                <a:latin typeface="Calibri" charset="0"/>
              </a:rPr>
              <a:t>Nybrakke</a:t>
            </a:r>
            <a:endParaRPr lang="en-US" dirty="0" smtClean="0">
              <a:solidFill>
                <a:srgbClr val="1F497D"/>
              </a:solidFill>
              <a:latin typeface="Calibri" charset="0"/>
            </a:endParaRPr>
          </a:p>
          <a:p>
            <a:pPr marL="0" indent="0">
              <a:buNone/>
            </a:pPr>
            <a:r>
              <a:rPr lang="en-US" dirty="0" smtClean="0">
                <a:solidFill>
                  <a:srgbClr val="1F497D"/>
                </a:solidFill>
                <a:latin typeface="Calibri" charset="0"/>
              </a:rPr>
              <a:t>Potato Store</a:t>
            </a:r>
          </a:p>
          <a:p>
            <a:pPr marL="0" indent="0">
              <a:buNone/>
            </a:pPr>
            <a:r>
              <a:rPr lang="en-US" dirty="0" err="1" smtClean="0">
                <a:solidFill>
                  <a:srgbClr val="1F497D"/>
                </a:solidFill>
                <a:latin typeface="Calibri" charset="0"/>
              </a:rPr>
              <a:t>Stabilise</a:t>
            </a:r>
            <a:r>
              <a:rPr lang="en-US" dirty="0" smtClean="0">
                <a:solidFill>
                  <a:srgbClr val="1F497D"/>
                </a:solidFill>
                <a:latin typeface="Calibri" charset="0"/>
              </a:rPr>
              <a:t> bone loft</a:t>
            </a:r>
          </a:p>
          <a:p>
            <a:pPr marL="0" indent="0">
              <a:buNone/>
            </a:pPr>
            <a:endParaRPr lang="en-US" dirty="0">
              <a:latin typeface="Calibri" charset="0"/>
            </a:endParaRPr>
          </a:p>
          <a:p>
            <a:pPr marL="0" indent="0">
              <a:buNone/>
            </a:pPr>
            <a:endParaRPr lang="en-US" dirty="0" smtClean="0">
              <a:latin typeface="Calibri" charset="0"/>
            </a:endParaRPr>
          </a:p>
        </p:txBody>
      </p:sp>
      <p:sp>
        <p:nvSpPr>
          <p:cNvPr id="6" name="Content Placeholder 2"/>
          <p:cNvSpPr txBox="1">
            <a:spLocks/>
          </p:cNvSpPr>
          <p:nvPr/>
        </p:nvSpPr>
        <p:spPr>
          <a:xfrm>
            <a:off x="4786921" y="1583272"/>
            <a:ext cx="3513016" cy="4525963"/>
          </a:xfrm>
          <a:prstGeom prst="rect">
            <a:avLst/>
          </a:prstGeom>
        </p:spPr>
        <p:txBody>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u="sng" dirty="0" smtClean="0">
                <a:solidFill>
                  <a:schemeClr val="tx2"/>
                </a:solidFill>
                <a:latin typeface="Calibri" charset="0"/>
              </a:rPr>
              <a:t>2016 </a:t>
            </a:r>
            <a:r>
              <a:rPr lang="en-US" u="sng" dirty="0">
                <a:solidFill>
                  <a:schemeClr val="tx2"/>
                </a:solidFill>
                <a:latin typeface="Calibri" charset="0"/>
              </a:rPr>
              <a:t>– 2017</a:t>
            </a:r>
          </a:p>
          <a:p>
            <a:pPr marL="0" indent="0">
              <a:buNone/>
            </a:pPr>
            <a:r>
              <a:rPr lang="en-US" dirty="0">
                <a:solidFill>
                  <a:schemeClr val="tx2"/>
                </a:solidFill>
                <a:latin typeface="Calibri" charset="0"/>
              </a:rPr>
              <a:t>Engineers’ workshop</a:t>
            </a:r>
          </a:p>
          <a:p>
            <a:pPr marL="0" indent="0">
              <a:buNone/>
            </a:pPr>
            <a:r>
              <a:rPr lang="en-US" dirty="0" err="1">
                <a:solidFill>
                  <a:schemeClr val="tx2"/>
                </a:solidFill>
                <a:latin typeface="Calibri" charset="0"/>
              </a:rPr>
              <a:t>Nybrakke</a:t>
            </a:r>
            <a:endParaRPr lang="en-US" dirty="0">
              <a:solidFill>
                <a:schemeClr val="tx2"/>
              </a:solidFill>
              <a:latin typeface="Calibri" charset="0"/>
            </a:endParaRPr>
          </a:p>
          <a:p>
            <a:pPr marL="0" indent="0">
              <a:buNone/>
            </a:pPr>
            <a:r>
              <a:rPr lang="en-US" dirty="0">
                <a:solidFill>
                  <a:schemeClr val="tx2"/>
                </a:solidFill>
                <a:latin typeface="Calibri" charset="0"/>
              </a:rPr>
              <a:t>Main </a:t>
            </a:r>
            <a:r>
              <a:rPr lang="en-US" dirty="0" smtClean="0">
                <a:solidFill>
                  <a:schemeClr val="tx2"/>
                </a:solidFill>
                <a:latin typeface="Calibri" charset="0"/>
              </a:rPr>
              <a:t>stores</a:t>
            </a:r>
          </a:p>
          <a:p>
            <a:pPr marL="0" indent="0">
              <a:buNone/>
            </a:pPr>
            <a:r>
              <a:rPr lang="en-US" dirty="0" smtClean="0">
                <a:solidFill>
                  <a:schemeClr val="tx2"/>
                </a:solidFill>
                <a:latin typeface="Calibri" charset="0"/>
              </a:rPr>
              <a:t>Internal church repairs</a:t>
            </a:r>
            <a:endParaRPr lang="en-US" dirty="0">
              <a:solidFill>
                <a:schemeClr val="tx2"/>
              </a:solidFill>
              <a:latin typeface="Calibri" charset="0"/>
            </a:endParaRPr>
          </a:p>
          <a:p>
            <a:pPr marL="0" indent="0">
              <a:buNone/>
            </a:pPr>
            <a:endParaRPr lang="en-US" dirty="0" smtClean="0">
              <a:latin typeface="Calibri" charset="0"/>
            </a:endParaRPr>
          </a:p>
        </p:txBody>
      </p:sp>
    </p:spTree>
    <p:extLst>
      <p:ext uri="{BB962C8B-B14F-4D97-AF65-F5344CB8AC3E}">
        <p14:creationId xmlns:p14="http://schemas.microsoft.com/office/powerpoint/2010/main" val="112205416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006"/>
            <a:ext cx="8229600" cy="1143000"/>
          </a:xfrm>
        </p:spPr>
        <p:txBody>
          <a:bodyPr/>
          <a:lstStyle/>
          <a:p>
            <a:r>
              <a:rPr lang="en-US" b="1" dirty="0" smtClean="0"/>
              <a:t>Slop Chest – Display Area</a:t>
            </a:r>
            <a:endParaRPr lang="en-US" b="1"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380" y="1240764"/>
            <a:ext cx="3954561" cy="32130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3696" y="1228428"/>
            <a:ext cx="3954584" cy="3213100"/>
          </a:xfrm>
          <a:prstGeom prst="rect">
            <a:avLst/>
          </a:prstGeom>
        </p:spPr>
      </p:pic>
      <p:pic>
        <p:nvPicPr>
          <p:cNvPr id="5" name="Picture 4"/>
          <p:cNvPicPr/>
          <p:nvPr/>
        </p:nvPicPr>
        <p:blipFill>
          <a:blip r:embed="rId5" cstate="email">
            <a:extLst>
              <a:ext uri="{28A0092B-C50C-407E-A947-70E740481C1C}">
                <a14:useLocalDpi xmlns:a14="http://schemas.microsoft.com/office/drawing/2010/main"/>
              </a:ext>
            </a:extLst>
          </a:blip>
          <a:srcRect/>
          <a:stretch>
            <a:fillRect/>
          </a:stretch>
        </p:blipFill>
        <p:spPr bwMode="auto">
          <a:xfrm>
            <a:off x="2500923" y="3469694"/>
            <a:ext cx="4167554" cy="3388313"/>
          </a:xfrm>
          <a:prstGeom prst="rect">
            <a:avLst/>
          </a:prstGeom>
          <a:noFill/>
          <a:ln>
            <a:noFill/>
          </a:ln>
        </p:spPr>
      </p:pic>
    </p:spTree>
    <p:extLst>
      <p:ext uri="{BB962C8B-B14F-4D97-AF65-F5344CB8AC3E}">
        <p14:creationId xmlns:p14="http://schemas.microsoft.com/office/powerpoint/2010/main" val="63161201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endParaRPr lang="en-US" dirty="0"/>
          </a:p>
        </p:txBody>
      </p:sp>
      <p:pic>
        <p:nvPicPr>
          <p:cNvPr id="7" name="Picture 6"/>
          <p:cNvPicPr/>
          <p:nvPr/>
        </p:nvPicPr>
        <p:blipFill>
          <a:blip r:embed="rId3" cstate="email">
            <a:extLst>
              <a:ext uri="{28A0092B-C50C-407E-A947-70E740481C1C}">
                <a14:useLocalDpi xmlns:a14="http://schemas.microsoft.com/office/drawing/2010/main"/>
              </a:ext>
            </a:extLst>
          </a:blip>
          <a:srcRect/>
          <a:stretch>
            <a:fillRect/>
          </a:stretch>
        </p:blipFill>
        <p:spPr bwMode="auto">
          <a:xfrm>
            <a:off x="216880" y="274638"/>
            <a:ext cx="4865077" cy="3467100"/>
          </a:xfrm>
          <a:prstGeom prst="rect">
            <a:avLst/>
          </a:prstGeom>
          <a:noFill/>
          <a:ln>
            <a:noFill/>
          </a:ln>
        </p:spPr>
      </p:pic>
      <p:pic>
        <p:nvPicPr>
          <p:cNvPr id="9" name="Picture 8"/>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5199" y="1354667"/>
            <a:ext cx="4162440" cy="4571788"/>
          </a:xfrm>
          <a:prstGeom prst="rect">
            <a:avLst/>
          </a:prstGeom>
          <a:noFill/>
          <a:ln>
            <a:noFill/>
          </a:ln>
        </p:spPr>
      </p:pic>
      <p:pic>
        <p:nvPicPr>
          <p:cNvPr id="10" name="Picture 9"/>
          <p:cNvPicPr/>
          <p:nvPr/>
        </p:nvPicPr>
        <p:blipFill>
          <a:blip r:embed="rId5" cstate="email">
            <a:extLst>
              <a:ext uri="{28A0092B-C50C-407E-A947-70E740481C1C}">
                <a14:useLocalDpi xmlns:a14="http://schemas.microsoft.com/office/drawing/2010/main"/>
              </a:ext>
            </a:extLst>
          </a:blip>
          <a:srcRect/>
          <a:stretch>
            <a:fillRect/>
          </a:stretch>
        </p:blipFill>
        <p:spPr bwMode="auto">
          <a:xfrm>
            <a:off x="216880" y="3254693"/>
            <a:ext cx="4865077" cy="3506470"/>
          </a:xfrm>
          <a:prstGeom prst="rect">
            <a:avLst/>
          </a:prstGeom>
          <a:noFill/>
          <a:ln>
            <a:noFill/>
          </a:ln>
        </p:spPr>
      </p:pic>
    </p:spTree>
    <p:extLst>
      <p:ext uri="{BB962C8B-B14F-4D97-AF65-F5344CB8AC3E}">
        <p14:creationId xmlns:p14="http://schemas.microsoft.com/office/powerpoint/2010/main" val="10967682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Nybrakke</a:t>
            </a:r>
            <a:endParaRPr lang="en-US" b="1"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755" y="1727221"/>
            <a:ext cx="4835098" cy="392851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1946" y="1339525"/>
            <a:ext cx="3704447" cy="5350868"/>
          </a:xfrm>
          <a:prstGeom prst="rect">
            <a:avLst/>
          </a:prstGeom>
        </p:spPr>
      </p:pic>
    </p:spTree>
    <p:extLst>
      <p:ext uri="{BB962C8B-B14F-4D97-AF65-F5344CB8AC3E}">
        <p14:creationId xmlns:p14="http://schemas.microsoft.com/office/powerpoint/2010/main" val="159616863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Box 4"/>
          <p:cNvSpPr txBox="1"/>
          <p:nvPr/>
        </p:nvSpPr>
        <p:spPr>
          <a:xfrm>
            <a:off x="1250463" y="1761067"/>
            <a:ext cx="844062" cy="914400"/>
          </a:xfrm>
          <a:prstGeom prst="rect">
            <a:avLst/>
          </a:prstGeom>
          <a:noFill/>
        </p:spPr>
        <p:txBody>
          <a:bodyPr wrap="none" numCol="1" spcCol="180000" rtlCol="0">
            <a:noAutofit/>
          </a:bodyPr>
          <a:lstStyle/>
          <a:p>
            <a:pPr algn="just"/>
            <a:endParaRPr lang="en-US" sz="3200" b="1" dirty="0" smtClean="0"/>
          </a:p>
        </p:txBody>
      </p:sp>
      <p:pic>
        <p:nvPicPr>
          <p:cNvPr id="6" name="Picture 5"/>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5" y="274638"/>
            <a:ext cx="8343899" cy="6278562"/>
          </a:xfrm>
          <a:prstGeom prst="rect">
            <a:avLst/>
          </a:prstGeom>
          <a:noFill/>
          <a:ln>
            <a:noFill/>
          </a:ln>
        </p:spPr>
      </p:pic>
    </p:spTree>
    <p:extLst>
      <p:ext uri="{BB962C8B-B14F-4D97-AF65-F5344CB8AC3E}">
        <p14:creationId xmlns:p14="http://schemas.microsoft.com/office/powerpoint/2010/main" val="5214956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8612"/>
            <a:ext cx="8229600" cy="1377446"/>
          </a:xfrm>
        </p:spPr>
        <p:txBody>
          <a:bodyPr>
            <a:noAutofit/>
          </a:bodyPr>
          <a:lstStyle/>
          <a:p>
            <a:pPr marL="457200" indent="-457200" algn="l">
              <a:buFont typeface="Wingdings" charset="2"/>
              <a:buChar char="Ø"/>
            </a:pPr>
            <a:r>
              <a:rPr lang="en-US" sz="2600" b="1" dirty="0" smtClean="0"/>
              <a:t>Identify </a:t>
            </a:r>
            <a:r>
              <a:rPr lang="en-US" sz="2600" b="1" dirty="0"/>
              <a:t>and mitigate against GSGSSI liabilities through effective risk management </a:t>
            </a:r>
            <a:r>
              <a:rPr lang="en-US" sz="2600" b="1" dirty="0" smtClean="0"/>
              <a:t>policies.</a:t>
            </a:r>
            <a:r>
              <a:rPr lang="en-US" sz="2600" b="1" dirty="0"/>
              <a:t/>
            </a:r>
            <a:br>
              <a:rPr lang="en-US" sz="2600" b="1" dirty="0"/>
            </a:br>
            <a:r>
              <a:rPr lang="en-US" sz="2600" b="1" dirty="0" smtClean="0"/>
              <a:t> </a:t>
            </a:r>
            <a:endParaRPr lang="en-US" sz="2600" b="1" dirty="0"/>
          </a:p>
        </p:txBody>
      </p:sp>
      <p:sp>
        <p:nvSpPr>
          <p:cNvPr id="3" name="Content Placeholder 2"/>
          <p:cNvSpPr>
            <a:spLocks noGrp="1"/>
          </p:cNvSpPr>
          <p:nvPr>
            <p:ph idx="1"/>
          </p:nvPr>
        </p:nvSpPr>
        <p:spPr>
          <a:xfrm>
            <a:off x="457200" y="1257558"/>
            <a:ext cx="8229600" cy="4868606"/>
          </a:xfrm>
        </p:spPr>
        <p:txBody>
          <a:bodyPr>
            <a:normAutofit/>
          </a:bodyPr>
          <a:lstStyle/>
          <a:p>
            <a:pPr marL="0" indent="0">
              <a:buNone/>
            </a:pPr>
            <a:endParaRPr lang="en-US" sz="2600" dirty="0"/>
          </a:p>
          <a:p>
            <a:pPr marL="0" indent="0">
              <a:buNone/>
            </a:pPr>
            <a:r>
              <a:rPr lang="en-US" sz="2600" u="sng" dirty="0"/>
              <a:t>Risk </a:t>
            </a:r>
            <a:r>
              <a:rPr lang="en-US" sz="2600" u="sng" dirty="0" smtClean="0"/>
              <a:t>register </a:t>
            </a:r>
            <a:r>
              <a:rPr lang="en-US" sz="2600" u="sng" dirty="0"/>
              <a:t>and quarterly </a:t>
            </a:r>
            <a:r>
              <a:rPr lang="en-US" sz="2600" u="sng" dirty="0" smtClean="0"/>
              <a:t>review</a:t>
            </a:r>
            <a:endParaRPr lang="en-US" sz="2600" u="sng" dirty="0"/>
          </a:p>
          <a:p>
            <a:r>
              <a:rPr lang="en-US" sz="2600" dirty="0" smtClean="0"/>
              <a:t>Top risks include:</a:t>
            </a:r>
            <a:endParaRPr lang="en-US" sz="2600" dirty="0"/>
          </a:p>
          <a:p>
            <a:pPr lvl="1"/>
            <a:r>
              <a:rPr lang="en-US" sz="2600" dirty="0" smtClean="0"/>
              <a:t>Biosecurity</a:t>
            </a:r>
            <a:endParaRPr lang="en-US" sz="2600" dirty="0"/>
          </a:p>
          <a:p>
            <a:pPr lvl="1"/>
            <a:r>
              <a:rPr lang="en-US" sz="2600" dirty="0" smtClean="0"/>
              <a:t>SG Communications</a:t>
            </a:r>
          </a:p>
          <a:p>
            <a:pPr lvl="1"/>
            <a:r>
              <a:rPr lang="en-US" sz="2600" dirty="0" smtClean="0"/>
              <a:t>Environment</a:t>
            </a:r>
            <a:r>
              <a:rPr lang="en-US" sz="2600" dirty="0"/>
              <a:t>/</a:t>
            </a:r>
            <a:r>
              <a:rPr lang="en-US" sz="2600" dirty="0" smtClean="0"/>
              <a:t>Pollution</a:t>
            </a:r>
          </a:p>
          <a:p>
            <a:pPr lvl="1"/>
            <a:r>
              <a:rPr lang="en-US" sz="2600" dirty="0" smtClean="0"/>
              <a:t>Major incident</a:t>
            </a:r>
            <a:endParaRPr lang="en-US" sz="2600" dirty="0"/>
          </a:p>
          <a:p>
            <a:endParaRPr lang="en-US" sz="2600" dirty="0" smtClean="0"/>
          </a:p>
          <a:p>
            <a:pPr marL="0" indent="0">
              <a:buNone/>
            </a:pPr>
            <a:r>
              <a:rPr lang="en-US" sz="2600" u="sng" dirty="0" smtClean="0"/>
              <a:t>Incident planning</a:t>
            </a:r>
          </a:p>
          <a:p>
            <a:r>
              <a:rPr lang="en-US" sz="2600" dirty="0" smtClean="0"/>
              <a:t>Annual exercise with BAS and MOD; working with FIG</a:t>
            </a:r>
            <a:endParaRPr lang="en-US" sz="26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9546" y="2502803"/>
            <a:ext cx="3958229" cy="2256191"/>
          </a:xfrm>
          <a:prstGeom prst="rect">
            <a:avLst/>
          </a:prstGeom>
        </p:spPr>
      </p:pic>
    </p:spTree>
    <p:extLst>
      <p:ext uri="{BB962C8B-B14F-4D97-AF65-F5344CB8AC3E}">
        <p14:creationId xmlns:p14="http://schemas.microsoft.com/office/powerpoint/2010/main" val="297521390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Potato Store</a:t>
            </a:r>
            <a:endParaRPr lang="en-US" b="1"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121" y="1761085"/>
            <a:ext cx="4897645" cy="397933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49608" y="1270029"/>
            <a:ext cx="3528633" cy="5096915"/>
          </a:xfrm>
          <a:prstGeom prst="rect">
            <a:avLst/>
          </a:prstGeom>
        </p:spPr>
      </p:pic>
    </p:spTree>
    <p:extLst>
      <p:ext uri="{BB962C8B-B14F-4D97-AF65-F5344CB8AC3E}">
        <p14:creationId xmlns:p14="http://schemas.microsoft.com/office/powerpoint/2010/main" val="369401049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Cemeteries</a:t>
            </a:r>
            <a:endParaRPr lang="en-US" b="1" dirty="0"/>
          </a:p>
        </p:txBody>
      </p:sp>
      <p:sp>
        <p:nvSpPr>
          <p:cNvPr id="5" name="Content Placeholder 2"/>
          <p:cNvSpPr>
            <a:spLocks noGrp="1"/>
          </p:cNvSpPr>
          <p:nvPr>
            <p:ph sz="half" idx="1"/>
          </p:nvPr>
        </p:nvSpPr>
        <p:spPr>
          <a:xfrm>
            <a:off x="457202" y="1230313"/>
            <a:ext cx="4357076" cy="4525962"/>
          </a:xfrm>
        </p:spPr>
        <p:txBody>
          <a:bodyPr/>
          <a:lstStyle/>
          <a:p>
            <a:pPr marL="0" indent="0">
              <a:buNone/>
            </a:pPr>
            <a:r>
              <a:rPr lang="en-US" u="sng" dirty="0" smtClean="0"/>
              <a:t>Works undertaken 2016</a:t>
            </a:r>
          </a:p>
          <a:p>
            <a:endParaRPr lang="en-US" dirty="0"/>
          </a:p>
          <a:p>
            <a:r>
              <a:rPr lang="en-US" dirty="0" smtClean="0"/>
              <a:t>Erection of new </a:t>
            </a:r>
            <a:r>
              <a:rPr lang="en-US" dirty="0"/>
              <a:t>crosses at </a:t>
            </a:r>
            <a:r>
              <a:rPr lang="en-US" dirty="0" smtClean="0"/>
              <a:t>Ocean </a:t>
            </a:r>
            <a:r>
              <a:rPr lang="en-US" dirty="0" err="1" smtClean="0"/>
              <a:t>Harbour</a:t>
            </a:r>
            <a:r>
              <a:rPr lang="en-US" dirty="0"/>
              <a:t> </a:t>
            </a:r>
            <a:r>
              <a:rPr lang="en-US" dirty="0" smtClean="0"/>
              <a:t>in early 2016, made from greenheart oak</a:t>
            </a:r>
          </a:p>
          <a:p>
            <a:r>
              <a:rPr lang="en-US" dirty="0" smtClean="0"/>
              <a:t>By 2015 only 1 cross of 8 left standing; 6 replaced and 1 re-erected.</a:t>
            </a:r>
            <a:endParaRPr lang="en-US" dirty="0"/>
          </a:p>
          <a:p>
            <a:endParaRPr lang="en-US" dirty="0"/>
          </a:p>
        </p:txBody>
      </p:sp>
      <p:pic>
        <p:nvPicPr>
          <p:cNvPr id="6" name="Picture 5"/>
          <p:cNvPicPr/>
          <p:nvPr/>
        </p:nvPicPr>
        <p:blipFill>
          <a:blip r:embed="rId2" cstate="email">
            <a:extLst>
              <a:ext uri="{28A0092B-C50C-407E-A947-70E740481C1C}">
                <a14:useLocalDpi xmlns:a14="http://schemas.microsoft.com/office/drawing/2010/main"/>
              </a:ext>
            </a:extLst>
          </a:blip>
          <a:srcRect/>
          <a:stretch>
            <a:fillRect/>
          </a:stretch>
        </p:blipFill>
        <p:spPr bwMode="auto">
          <a:xfrm>
            <a:off x="5048738" y="359303"/>
            <a:ext cx="3831493" cy="6228176"/>
          </a:xfrm>
          <a:prstGeom prst="rect">
            <a:avLst/>
          </a:prstGeom>
          <a:noFill/>
          <a:ln>
            <a:noFill/>
          </a:ln>
        </p:spPr>
      </p:pic>
    </p:spTree>
    <p:extLst>
      <p:ext uri="{BB962C8B-B14F-4D97-AF65-F5344CB8AC3E}">
        <p14:creationId xmlns:p14="http://schemas.microsoft.com/office/powerpoint/2010/main" val="386404590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901" y="3996268"/>
            <a:ext cx="3009900" cy="2421466"/>
          </a:xfrm>
        </p:spPr>
        <p:txBody>
          <a:bodyPr/>
          <a:lstStyle/>
          <a:p>
            <a:r>
              <a:rPr lang="en-US" dirty="0" smtClean="0"/>
              <a:t>After - - &gt; </a:t>
            </a:r>
          </a:p>
          <a:p>
            <a:pPr marL="0" indent="0">
              <a:buNone/>
            </a:pPr>
            <a:r>
              <a:rPr lang="en-US" dirty="0" smtClean="0"/>
              <a:t>(2016)</a:t>
            </a:r>
            <a:endParaRPr lang="en-US" dirty="0"/>
          </a:p>
        </p:txBody>
      </p:sp>
      <p:sp>
        <p:nvSpPr>
          <p:cNvPr id="4" name="Content Placeholder 3"/>
          <p:cNvSpPr>
            <a:spLocks noGrp="1"/>
          </p:cNvSpPr>
          <p:nvPr>
            <p:ph sz="half" idx="2"/>
          </p:nvPr>
        </p:nvSpPr>
        <p:spPr>
          <a:xfrm>
            <a:off x="5427786" y="320676"/>
            <a:ext cx="3009900" cy="2168525"/>
          </a:xfrm>
        </p:spPr>
        <p:txBody>
          <a:bodyPr/>
          <a:lstStyle/>
          <a:p>
            <a:r>
              <a:rPr lang="en-US" dirty="0" smtClean="0"/>
              <a:t>&lt; - - Before (1990s)</a:t>
            </a:r>
            <a:endParaRPr lang="en-US" dirty="0"/>
          </a:p>
        </p:txBody>
      </p:sp>
      <p:pic>
        <p:nvPicPr>
          <p:cNvPr id="7" name="Picture 6"/>
          <p:cNvPicPr/>
          <p:nvPr/>
        </p:nvPicPr>
        <p:blipFill>
          <a:blip r:embed="rId2" cstate="email">
            <a:extLst>
              <a:ext uri="{28A0092B-C50C-407E-A947-70E740481C1C}">
                <a14:useLocalDpi xmlns:a14="http://schemas.microsoft.com/office/drawing/2010/main"/>
              </a:ext>
            </a:extLst>
          </a:blip>
          <a:stretch>
            <a:fillRect/>
          </a:stretch>
        </p:blipFill>
        <p:spPr>
          <a:xfrm>
            <a:off x="342901" y="176744"/>
            <a:ext cx="4597140" cy="3328457"/>
          </a:xfrm>
          <a:prstGeom prst="rect">
            <a:avLst/>
          </a:prstGeom>
        </p:spPr>
      </p:pic>
      <p:pic>
        <p:nvPicPr>
          <p:cNvPr id="8" name="Picture 7" descr="PM001435 - Ocean Harbour Cemetery with new crosses 2016.jpg"/>
          <p:cNvPicPr/>
          <p:nvPr/>
        </p:nvPicPr>
        <p:blipFill>
          <a:blip r:embed="rId3" cstate="email">
            <a:extLst>
              <a:ext uri="{28A0092B-C50C-407E-A947-70E740481C1C}">
                <a14:useLocalDpi xmlns:a14="http://schemas.microsoft.com/office/drawing/2010/main"/>
              </a:ext>
            </a:extLst>
          </a:blip>
          <a:stretch>
            <a:fillRect/>
          </a:stretch>
        </p:blipFill>
        <p:spPr>
          <a:xfrm>
            <a:off x="3662485" y="2849564"/>
            <a:ext cx="5257800" cy="3800475"/>
          </a:xfrm>
          <a:prstGeom prst="rect">
            <a:avLst/>
          </a:prstGeom>
        </p:spPr>
      </p:pic>
    </p:spTree>
    <p:extLst>
      <p:ext uri="{BB962C8B-B14F-4D97-AF65-F5344CB8AC3E}">
        <p14:creationId xmlns:p14="http://schemas.microsoft.com/office/powerpoint/2010/main" val="264422986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3824"/>
            <a:ext cx="8229600" cy="1143000"/>
          </a:xfrm>
        </p:spPr>
        <p:txBody>
          <a:bodyPr>
            <a:noAutofit/>
          </a:bodyPr>
          <a:lstStyle/>
          <a:p>
            <a:pPr marL="457200" indent="-457200" algn="l">
              <a:buFont typeface="Wingdings" charset="2"/>
              <a:buChar char="Ø"/>
            </a:pPr>
            <a:r>
              <a:rPr lang="en-US" sz="2600" b="1" dirty="0" smtClean="0"/>
              <a:t>Enhance </a:t>
            </a:r>
            <a:r>
              <a:rPr lang="en-US" sz="2600" b="1" dirty="0"/>
              <a:t>communication and outreach of SGSSI’s heritage to a wider audience including through improved access to information at </a:t>
            </a:r>
            <a:r>
              <a:rPr lang="en-US" sz="2600" b="1" dirty="0" err="1"/>
              <a:t>Grytviken</a:t>
            </a:r>
            <a:r>
              <a:rPr lang="en-US" sz="2600" b="1" dirty="0"/>
              <a:t> </a:t>
            </a:r>
            <a:r>
              <a:rPr lang="en-US" sz="2600" b="1" dirty="0" smtClean="0"/>
              <a:t>and online access</a:t>
            </a:r>
            <a:r>
              <a:rPr lang="en-US" sz="2600" b="1" dirty="0"/>
              <a:t> </a:t>
            </a:r>
            <a:r>
              <a:rPr lang="en-US" sz="2600" b="1" dirty="0" smtClean="0"/>
              <a:t>/ return of </a:t>
            </a:r>
            <a:r>
              <a:rPr lang="en-US" sz="2600" b="1" dirty="0" err="1" smtClean="0"/>
              <a:t>artefacts</a:t>
            </a:r>
            <a:endParaRPr lang="en-US" sz="2600" b="1" dirty="0"/>
          </a:p>
        </p:txBody>
      </p:sp>
      <p:sp>
        <p:nvSpPr>
          <p:cNvPr id="3" name="Content Placeholder 2"/>
          <p:cNvSpPr>
            <a:spLocks noGrp="1"/>
          </p:cNvSpPr>
          <p:nvPr>
            <p:ph sz="half" idx="1"/>
          </p:nvPr>
        </p:nvSpPr>
        <p:spPr>
          <a:xfrm>
            <a:off x="457200" y="2352279"/>
            <a:ext cx="8229600" cy="4525963"/>
          </a:xfrm>
        </p:spPr>
        <p:txBody>
          <a:bodyPr/>
          <a:lstStyle/>
          <a:p>
            <a:r>
              <a:rPr lang="en-US" dirty="0" err="1" smtClean="0"/>
              <a:t>Geometria</a:t>
            </a:r>
            <a:r>
              <a:rPr lang="en-US" dirty="0" smtClean="0"/>
              <a:t> laser survey and Shadow Industries’ award-winning ‘kiosks’</a:t>
            </a:r>
          </a:p>
          <a:p>
            <a:r>
              <a:rPr lang="en-US" dirty="0" smtClean="0"/>
              <a:t>Partnered Stanley Historic Dockyard Museum’s  </a:t>
            </a:r>
            <a:r>
              <a:rPr lang="en-US" dirty="0" err="1" smtClean="0"/>
              <a:t>Shackleton</a:t>
            </a:r>
            <a:r>
              <a:rPr lang="en-US" dirty="0" smtClean="0"/>
              <a:t> Exhibition</a:t>
            </a:r>
          </a:p>
          <a:p>
            <a:r>
              <a:rPr lang="en-US" dirty="0" smtClean="0"/>
              <a:t>Policy on the release and movement of </a:t>
            </a:r>
            <a:r>
              <a:rPr lang="en-US" dirty="0" err="1" smtClean="0"/>
              <a:t>artefacts</a:t>
            </a:r>
            <a:r>
              <a:rPr lang="en-US" dirty="0" smtClean="0"/>
              <a:t> (notwithstanding a presumption that </a:t>
            </a:r>
            <a:r>
              <a:rPr lang="en-US" dirty="0" err="1" smtClean="0"/>
              <a:t>artefacts</a:t>
            </a:r>
            <a:r>
              <a:rPr lang="en-US" dirty="0" smtClean="0"/>
              <a:t> should remain – and be returned!).</a:t>
            </a:r>
          </a:p>
          <a:p>
            <a:endParaRPr lang="en-US" dirty="0" smtClean="0"/>
          </a:p>
        </p:txBody>
      </p:sp>
    </p:spTree>
    <p:extLst>
      <p:ext uri="{BB962C8B-B14F-4D97-AF65-F5344CB8AC3E}">
        <p14:creationId xmlns:p14="http://schemas.microsoft.com/office/powerpoint/2010/main" val="9628986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457200" y="359303"/>
            <a:ext cx="8229600" cy="1143000"/>
          </a:xfrm>
        </p:spPr>
        <p:txBody>
          <a:bodyPr/>
          <a:lstStyle/>
          <a:p>
            <a:r>
              <a:rPr lang="en-US" sz="3600" i="1" dirty="0" smtClean="0">
                <a:latin typeface="Calibri" charset="0"/>
              </a:rPr>
              <a:t>Viola </a:t>
            </a:r>
            <a:r>
              <a:rPr lang="en-US" sz="3600" i="1" dirty="0">
                <a:latin typeface="Calibri" charset="0"/>
              </a:rPr>
              <a:t>/ Dias</a:t>
            </a:r>
          </a:p>
        </p:txBody>
      </p:sp>
      <p:pic>
        <p:nvPicPr>
          <p:cNvPr id="39938" name="Picture 4" descr="Dias &amp; Albatro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4139" y="1562100"/>
            <a:ext cx="6418262"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16409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5192"/>
            <a:ext cx="8229600" cy="1143000"/>
          </a:xfrm>
        </p:spPr>
        <p:txBody>
          <a:bodyPr>
            <a:noAutofit/>
          </a:bodyPr>
          <a:lstStyle/>
          <a:p>
            <a:pPr marL="457200" indent="-457200" algn="l">
              <a:buFont typeface="Wingdings" charset="2"/>
              <a:buChar char="Ø"/>
            </a:pPr>
            <a:r>
              <a:rPr lang="en-US" sz="2600" b="1" dirty="0" smtClean="0"/>
              <a:t>Evaluate </a:t>
            </a:r>
            <a:r>
              <a:rPr lang="en-US" sz="2600" b="1" dirty="0"/>
              <a:t>the quantities and location of oil remaining in the whaling stations and sunken whale catchers and develop a plan to remove oil that is in line with both heritage and environmental aspirations. </a:t>
            </a:r>
            <a:br>
              <a:rPr lang="en-US" sz="2600" b="1" dirty="0"/>
            </a:br>
            <a:endParaRPr lang="en-US" sz="2600" b="1" dirty="0"/>
          </a:p>
        </p:txBody>
      </p:sp>
      <p:sp>
        <p:nvSpPr>
          <p:cNvPr id="3" name="Content Placeholder 2"/>
          <p:cNvSpPr>
            <a:spLocks noGrp="1"/>
          </p:cNvSpPr>
          <p:nvPr>
            <p:ph sz="half" idx="1"/>
          </p:nvPr>
        </p:nvSpPr>
        <p:spPr>
          <a:xfrm>
            <a:off x="457200" y="2068712"/>
            <a:ext cx="8229600" cy="4525963"/>
          </a:xfrm>
        </p:spPr>
        <p:txBody>
          <a:bodyPr/>
          <a:lstStyle/>
          <a:p>
            <a:r>
              <a:rPr lang="en-US" dirty="0"/>
              <a:t>Tender process underway for scoping project to </a:t>
            </a:r>
            <a:r>
              <a:rPr lang="en-US" dirty="0" smtClean="0"/>
              <a:t>provide </a:t>
            </a:r>
            <a:r>
              <a:rPr lang="en-US" dirty="0"/>
              <a:t>options for removal of residual waste oil from former whaling </a:t>
            </a:r>
            <a:r>
              <a:rPr lang="en-US" dirty="0" smtClean="0"/>
              <a:t>stations</a:t>
            </a:r>
          </a:p>
          <a:p>
            <a:r>
              <a:rPr lang="en-US" dirty="0" smtClean="0">
                <a:latin typeface="Calibri" charset="0"/>
              </a:rPr>
              <a:t>2013 </a:t>
            </a:r>
            <a:r>
              <a:rPr lang="en-US" dirty="0">
                <a:latin typeface="Calibri" charset="0"/>
              </a:rPr>
              <a:t>survey included tank farms, day tanks, pump houses, pipelines, </a:t>
            </a:r>
            <a:r>
              <a:rPr lang="en-US" dirty="0" err="1">
                <a:latin typeface="Calibri" charset="0"/>
              </a:rPr>
              <a:t>wastepits</a:t>
            </a:r>
            <a:r>
              <a:rPr lang="en-US" dirty="0">
                <a:latin typeface="Calibri" charset="0"/>
              </a:rPr>
              <a:t> and sunken </a:t>
            </a:r>
            <a:r>
              <a:rPr lang="en-US" dirty="0" smtClean="0">
                <a:latin typeface="Calibri" charset="0"/>
              </a:rPr>
              <a:t>vessels.</a:t>
            </a:r>
          </a:p>
          <a:p>
            <a:r>
              <a:rPr lang="en-US" dirty="0" smtClean="0">
                <a:latin typeface="Calibri" charset="0"/>
              </a:rPr>
              <a:t>Hazards </a:t>
            </a:r>
            <a:r>
              <a:rPr lang="en-US" dirty="0">
                <a:latin typeface="Calibri" charset="0"/>
              </a:rPr>
              <a:t>include: asbestos, confined spaces, unsafe tanks</a:t>
            </a:r>
          </a:p>
          <a:p>
            <a:endParaRPr lang="en-US" dirty="0"/>
          </a:p>
        </p:txBody>
      </p:sp>
    </p:spTree>
    <p:extLst>
      <p:ext uri="{BB962C8B-B14F-4D97-AF65-F5344CB8AC3E}">
        <p14:creationId xmlns:p14="http://schemas.microsoft.com/office/powerpoint/2010/main" val="826617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5" y="508889"/>
            <a:ext cx="8420643" cy="1377446"/>
          </a:xfrm>
        </p:spPr>
        <p:txBody>
          <a:bodyPr>
            <a:noAutofit/>
          </a:bodyPr>
          <a:lstStyle/>
          <a:p>
            <a:pPr marL="457200" indent="-457200" algn="l">
              <a:buFont typeface="Wingdings" charset="2"/>
              <a:buChar char="Ø"/>
            </a:pPr>
            <a:r>
              <a:rPr lang="en-US" sz="2600" b="1" dirty="0" smtClean="0"/>
              <a:t>Ensure </a:t>
            </a:r>
            <a:r>
              <a:rPr lang="en-US" sz="2600" b="1" dirty="0"/>
              <a:t>the long-term financial security of the </a:t>
            </a:r>
            <a:r>
              <a:rPr lang="en-US" sz="2600" b="1" dirty="0" smtClean="0"/>
              <a:t>Territory through prudent financial management, balanced budgets, and by maintaining at least one year’s operating costs in reserve.</a:t>
            </a:r>
            <a:r>
              <a:rPr lang="en-US" sz="2600" b="1" dirty="0"/>
              <a:t/>
            </a:r>
            <a:br>
              <a:rPr lang="en-US" sz="2600" b="1" dirty="0"/>
            </a:br>
            <a:r>
              <a:rPr lang="en-US" sz="2600" b="1" dirty="0" smtClean="0"/>
              <a:t> </a:t>
            </a:r>
            <a:endParaRPr lang="en-US" sz="2600" b="1" dirty="0"/>
          </a:p>
        </p:txBody>
      </p:sp>
      <p:sp>
        <p:nvSpPr>
          <p:cNvPr id="3" name="Content Placeholder 2"/>
          <p:cNvSpPr>
            <a:spLocks noGrp="1"/>
          </p:cNvSpPr>
          <p:nvPr>
            <p:ph idx="1"/>
          </p:nvPr>
        </p:nvSpPr>
        <p:spPr>
          <a:xfrm>
            <a:off x="457200" y="1886338"/>
            <a:ext cx="8229600" cy="4239829"/>
          </a:xfrm>
        </p:spPr>
        <p:txBody>
          <a:bodyPr>
            <a:normAutofit/>
          </a:bodyPr>
          <a:lstStyle/>
          <a:p>
            <a:r>
              <a:rPr lang="en-US" sz="2600" dirty="0" smtClean="0"/>
              <a:t>Balanced budget (E </a:t>
            </a:r>
            <a:r>
              <a:rPr lang="en-GB" sz="2600" dirty="0" smtClean="0"/>
              <a:t>£</a:t>
            </a:r>
            <a:r>
              <a:rPr lang="en-US" sz="2600" dirty="0" smtClean="0"/>
              <a:t>6.7m; R </a:t>
            </a:r>
            <a:r>
              <a:rPr lang="en-GB" sz="2600" dirty="0" smtClean="0"/>
              <a:t>£</a:t>
            </a:r>
            <a:r>
              <a:rPr lang="en-US" sz="2600" dirty="0" smtClean="0"/>
              <a:t>6.8m)</a:t>
            </a:r>
          </a:p>
          <a:p>
            <a:r>
              <a:rPr lang="en-US" sz="2600" dirty="0" smtClean="0"/>
              <a:t>2016 surplus anticipated due to savings and good krill year</a:t>
            </a:r>
          </a:p>
          <a:p>
            <a:r>
              <a:rPr lang="en-US" sz="2600" dirty="0" smtClean="0"/>
              <a:t>Financial planning and policy</a:t>
            </a:r>
          </a:p>
        </p:txBody>
      </p:sp>
      <p:pic>
        <p:nvPicPr>
          <p:cNvPr id="1025" name="Chart 1"/>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3" y="4042658"/>
            <a:ext cx="3919254" cy="239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Chart 1"/>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0940" y="4030339"/>
            <a:ext cx="4166904" cy="241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0843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6837"/>
            <a:ext cx="8229600" cy="1143000"/>
          </a:xfrm>
        </p:spPr>
        <p:txBody>
          <a:bodyPr>
            <a:noAutofit/>
          </a:bodyPr>
          <a:lstStyle/>
          <a:p>
            <a:pPr marL="457200" indent="-457200" algn="l">
              <a:buFont typeface="Wingdings" charset="2"/>
              <a:buChar char="Ø"/>
            </a:pPr>
            <a:r>
              <a:rPr lang="en-US" sz="2600" b="1" dirty="0" smtClean="0"/>
              <a:t>Ensure </a:t>
            </a:r>
            <a:r>
              <a:rPr lang="en-US" sz="2600" b="1" dirty="0"/>
              <a:t>the implementation of obligations under international Treaties which have been extended to SGSSI and assist the UK Government’s engagement with Treaties and organisations relevant to the sub-Antarctic region.</a:t>
            </a:r>
            <a:br>
              <a:rPr lang="en-US" sz="2600" b="1" dirty="0"/>
            </a:br>
            <a:endParaRPr lang="en-US" sz="2600" b="1" dirty="0"/>
          </a:p>
        </p:txBody>
      </p:sp>
      <p:sp>
        <p:nvSpPr>
          <p:cNvPr id="3" name="Content Placeholder 2"/>
          <p:cNvSpPr>
            <a:spLocks noGrp="1"/>
          </p:cNvSpPr>
          <p:nvPr>
            <p:ph idx="1"/>
          </p:nvPr>
        </p:nvSpPr>
        <p:spPr>
          <a:xfrm>
            <a:off x="457200" y="2068703"/>
            <a:ext cx="8229600" cy="4367030"/>
          </a:xfrm>
        </p:spPr>
        <p:txBody>
          <a:bodyPr>
            <a:normAutofit/>
          </a:bodyPr>
          <a:lstStyle/>
          <a:p>
            <a:pPr lvl="0">
              <a:spcBef>
                <a:spcPts val="0"/>
              </a:spcBef>
            </a:pPr>
            <a:endParaRPr lang="en-GB" sz="2600" dirty="0" smtClean="0"/>
          </a:p>
          <a:p>
            <a:pPr lvl="0">
              <a:spcBef>
                <a:spcPts val="0"/>
              </a:spcBef>
            </a:pPr>
            <a:r>
              <a:rPr lang="en-GB" sz="2600" dirty="0" smtClean="0"/>
              <a:t>Identifying </a:t>
            </a:r>
            <a:r>
              <a:rPr lang="en-GB" sz="2600" dirty="0"/>
              <a:t>treaties extended to GSGSSI </a:t>
            </a:r>
            <a:r>
              <a:rPr lang="en-GB" sz="2600" dirty="0" smtClean="0"/>
              <a:t>and working </a:t>
            </a:r>
            <a:r>
              <a:rPr lang="en-GB" sz="2600" dirty="0"/>
              <a:t>with AG’s chambers to facilitate </a:t>
            </a:r>
            <a:r>
              <a:rPr lang="en-GB" sz="2600" dirty="0" smtClean="0"/>
              <a:t>implementation.  This year – CBD and ACAP </a:t>
            </a:r>
            <a:endParaRPr lang="en-GB" sz="2600" dirty="0"/>
          </a:p>
          <a:p>
            <a:pPr>
              <a:spcBef>
                <a:spcPts val="0"/>
              </a:spcBef>
            </a:pPr>
            <a:endParaRPr lang="en-GB" sz="2600" dirty="0" smtClean="0"/>
          </a:p>
          <a:p>
            <a:pPr>
              <a:spcBef>
                <a:spcPts val="0"/>
              </a:spcBef>
            </a:pPr>
            <a:r>
              <a:rPr lang="en-GB" sz="2600" dirty="0" smtClean="0"/>
              <a:t>Work </a:t>
            </a:r>
            <a:r>
              <a:rPr lang="en-GB" sz="2600" dirty="0"/>
              <a:t>with the FCO in maintaining the UK’s influence within CCAMLR and ensuring SGSSI’s interests are supported and </a:t>
            </a:r>
            <a:r>
              <a:rPr lang="en-GB" sz="2600" dirty="0" smtClean="0"/>
              <a:t>represented</a:t>
            </a:r>
            <a:endParaRPr lang="en-US" sz="2600" dirty="0"/>
          </a:p>
        </p:txBody>
      </p:sp>
    </p:spTree>
    <p:extLst>
      <p:ext uri="{BB962C8B-B14F-4D97-AF65-F5344CB8AC3E}">
        <p14:creationId xmlns:p14="http://schemas.microsoft.com/office/powerpoint/2010/main" val="33646219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6707"/>
            <a:ext cx="8686800" cy="1143000"/>
          </a:xfrm>
        </p:spPr>
        <p:txBody>
          <a:bodyPr>
            <a:normAutofit fontScale="90000"/>
          </a:bodyPr>
          <a:lstStyle/>
          <a:p>
            <a:pPr marL="457200" indent="-457200" algn="l">
              <a:buFont typeface="Wingdings" charset="2"/>
              <a:buChar char="Ø"/>
            </a:pPr>
            <a:r>
              <a:rPr lang="en-US" sz="2900" b="1" dirty="0" smtClean="0"/>
              <a:t>Encourage </a:t>
            </a:r>
            <a:r>
              <a:rPr lang="en-US" sz="2900" b="1" dirty="0"/>
              <a:t>high quality science that supports our </a:t>
            </a:r>
            <a:r>
              <a:rPr lang="en-US" sz="2900" b="1" dirty="0" smtClean="0"/>
              <a:t/>
            </a:r>
            <a:br>
              <a:rPr lang="en-US" sz="2900" b="1" dirty="0" smtClean="0"/>
            </a:br>
            <a:r>
              <a:rPr lang="en-US" sz="2900" b="1" dirty="0" smtClean="0"/>
              <a:t>strategic </a:t>
            </a:r>
            <a:r>
              <a:rPr lang="en-US" sz="2900" b="1" dirty="0"/>
              <a:t>objectives, and work with UK, regional and international organisations to promote </a:t>
            </a:r>
            <a:r>
              <a:rPr lang="en-US" sz="2900" b="1" dirty="0" smtClean="0"/>
              <a:t>research and collaboration </a:t>
            </a:r>
            <a:r>
              <a:rPr lang="en-US" sz="2900" b="1" dirty="0"/>
              <a:t/>
            </a:r>
            <a:br>
              <a:rPr lang="en-US" sz="2900" b="1" dirty="0"/>
            </a:br>
            <a:r>
              <a:rPr lang="en-US" sz="2900" b="1" dirty="0" smtClean="0"/>
              <a:t>.</a:t>
            </a:r>
            <a:r>
              <a:rPr lang="en-US" dirty="0"/>
              <a:t/>
            </a:r>
            <a:br>
              <a:rPr lang="en-US" dirty="0"/>
            </a:br>
            <a:endParaRPr lang="en-US" dirty="0"/>
          </a:p>
        </p:txBody>
      </p:sp>
      <p:sp>
        <p:nvSpPr>
          <p:cNvPr id="3" name="Content Placeholder 2"/>
          <p:cNvSpPr>
            <a:spLocks noGrp="1"/>
          </p:cNvSpPr>
          <p:nvPr>
            <p:ph idx="1"/>
          </p:nvPr>
        </p:nvSpPr>
        <p:spPr>
          <a:xfrm>
            <a:off x="457200" y="2021961"/>
            <a:ext cx="8229600" cy="4104209"/>
          </a:xfrm>
        </p:spPr>
        <p:txBody>
          <a:bodyPr>
            <a:normAutofit lnSpcReduction="10000"/>
          </a:bodyPr>
          <a:lstStyle/>
          <a:p>
            <a:r>
              <a:rPr lang="en-US" sz="2400" dirty="0" smtClean="0"/>
              <a:t>SG science inputs to toothfish stock assessment, conservation and fisheries management</a:t>
            </a:r>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Facilitating wider scientific interest and innovative research with current project proposals to BEST, Darwin Plus &amp; 4 PhDs</a:t>
            </a:r>
          </a:p>
          <a:p>
            <a:r>
              <a:rPr lang="en-US" sz="2400" dirty="0" smtClean="0"/>
              <a:t>No visitor fees for scientists</a:t>
            </a:r>
            <a:endParaRPr lang="en-GB" sz="2400" dirty="0" smtClean="0"/>
          </a:p>
        </p:txBody>
      </p:sp>
      <p:pic>
        <p:nvPicPr>
          <p:cNvPr id="5" name="Picture 4"/>
          <p:cNvPicPr/>
          <p:nvPr/>
        </p:nvPicPr>
        <p:blipFill>
          <a:blip r:embed="rId3" cstate="email">
            <a:extLst>
              <a:ext uri="{28A0092B-C50C-407E-A947-70E740481C1C}">
                <a14:useLocalDpi xmlns:a14="http://schemas.microsoft.com/office/drawing/2010/main"/>
              </a:ext>
            </a:extLst>
          </a:blip>
          <a:srcRect/>
          <a:stretch>
            <a:fillRect/>
          </a:stretch>
        </p:blipFill>
        <p:spPr bwMode="auto">
          <a:xfrm>
            <a:off x="2761855" y="2777145"/>
            <a:ext cx="4519379" cy="1957191"/>
          </a:xfrm>
          <a:prstGeom prst="rect">
            <a:avLst/>
          </a:prstGeom>
          <a:noFill/>
          <a:ln>
            <a:noFill/>
          </a:ln>
        </p:spPr>
      </p:pic>
    </p:spTree>
    <p:extLst>
      <p:ext uri="{BB962C8B-B14F-4D97-AF65-F5344CB8AC3E}">
        <p14:creationId xmlns:p14="http://schemas.microsoft.com/office/powerpoint/2010/main" val="39282167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2179"/>
            <a:ext cx="8229600" cy="1143000"/>
          </a:xfrm>
        </p:spPr>
        <p:txBody>
          <a:bodyPr>
            <a:noAutofit/>
          </a:bodyPr>
          <a:lstStyle/>
          <a:p>
            <a:pPr marL="457200" indent="-457200" algn="l">
              <a:buFont typeface="Wingdings" charset="2"/>
              <a:buChar char="Ø"/>
            </a:pPr>
            <a:r>
              <a:rPr lang="en-US" sz="2600" b="1" dirty="0" smtClean="0"/>
              <a:t>Good </a:t>
            </a:r>
            <a:r>
              <a:rPr lang="en-US" sz="2600" b="1" dirty="0"/>
              <a:t>government and a clear and transparent approach to decision-making including through active stakeholder </a:t>
            </a:r>
            <a:r>
              <a:rPr lang="en-US" sz="2600" b="1" dirty="0" smtClean="0"/>
              <a:t>engagement, consultation</a:t>
            </a:r>
            <a:r>
              <a:rPr lang="is-IS" sz="2600" b="1" dirty="0" smtClean="0"/>
              <a:t>…</a:t>
            </a:r>
            <a:endParaRPr lang="en-US" sz="2600" b="1" dirty="0"/>
          </a:p>
        </p:txBody>
      </p:sp>
      <p:sp>
        <p:nvSpPr>
          <p:cNvPr id="3" name="Content Placeholder 2"/>
          <p:cNvSpPr>
            <a:spLocks noGrp="1"/>
          </p:cNvSpPr>
          <p:nvPr>
            <p:ph idx="1"/>
          </p:nvPr>
        </p:nvSpPr>
        <p:spPr>
          <a:xfrm>
            <a:off x="457200" y="2046613"/>
            <a:ext cx="8229600" cy="4265830"/>
          </a:xfrm>
        </p:spPr>
        <p:txBody>
          <a:bodyPr>
            <a:normAutofit/>
          </a:bodyPr>
          <a:lstStyle/>
          <a:p>
            <a:pPr>
              <a:spcBef>
                <a:spcPts val="0"/>
              </a:spcBef>
            </a:pPr>
            <a:r>
              <a:rPr lang="en-US" sz="2600" dirty="0" smtClean="0"/>
              <a:t>Strategy 2016–2020 theme</a:t>
            </a:r>
          </a:p>
          <a:p>
            <a:pPr>
              <a:spcBef>
                <a:spcPts val="0"/>
              </a:spcBef>
            </a:pPr>
            <a:r>
              <a:rPr lang="en-US" sz="2600" dirty="0" smtClean="0"/>
              <a:t>Ongoing engagement and consultation</a:t>
            </a:r>
          </a:p>
          <a:p>
            <a:pPr>
              <a:spcBef>
                <a:spcPts val="0"/>
              </a:spcBef>
            </a:pPr>
            <a:r>
              <a:rPr lang="en-US" sz="2600" dirty="0" smtClean="0"/>
              <a:t>Closer links on South Georgia – between KEP and BI</a:t>
            </a:r>
            <a:endParaRPr lang="en-US" sz="2600" dirty="0"/>
          </a:p>
        </p:txBody>
      </p:sp>
      <p:pic>
        <p:nvPicPr>
          <p:cNvPr id="7" name="Picture 6"/>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8788" y="3501443"/>
            <a:ext cx="5430348" cy="3066931"/>
          </a:xfrm>
          <a:prstGeom prst="rect">
            <a:avLst/>
          </a:prstGeom>
          <a:noFill/>
          <a:ln>
            <a:noFill/>
          </a:ln>
        </p:spPr>
      </p:pic>
    </p:spTree>
    <p:extLst>
      <p:ext uri="{BB962C8B-B14F-4D97-AF65-F5344CB8AC3E}">
        <p14:creationId xmlns:p14="http://schemas.microsoft.com/office/powerpoint/2010/main" val="7354810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14747</TotalTime>
  <Words>1855</Words>
  <Application>Microsoft Macintosh PowerPoint</Application>
  <PresentationFormat>On-screen Show (4:3)</PresentationFormat>
  <Paragraphs>359</Paragraphs>
  <Slides>55</Slides>
  <Notes>38</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Government of South Georgia &amp; the South Sandwich Islands </vt:lpstr>
      <vt:lpstr>PowerPoint Presentation</vt:lpstr>
      <vt:lpstr>PowerPoint Presentation</vt:lpstr>
      <vt:lpstr>Support the UK Government to safeguard sovereignty through good management, clear policy and modern legislation</vt:lpstr>
      <vt:lpstr>Identify and mitigate against GSGSSI liabilities through effective risk management policies.  </vt:lpstr>
      <vt:lpstr>Ensure the long-term financial security of the Territory through prudent financial management, balanced budgets, and by maintaining at least one year’s operating costs in reserve.  </vt:lpstr>
      <vt:lpstr>Ensure the implementation of obligations under international Treaties which have been extended to SGSSI and assist the UK Government’s engagement with Treaties and organisations relevant to the sub-Antarctic region. </vt:lpstr>
      <vt:lpstr>Encourage high quality science that supports our  strategic objectives, and work with UK, regional and international organisations to promote research and collaboration  . </vt:lpstr>
      <vt:lpstr>Good government and a clear and transparent approach to decision-making including through active stakeholder engagement, consultation…</vt:lpstr>
      <vt:lpstr>… and outreach</vt:lpstr>
      <vt:lpstr>Royal Visit</vt:lpstr>
      <vt:lpstr>PowerPoint Presentation</vt:lpstr>
      <vt:lpstr>Integrate principles of environmental sustainability into Government policies and ensure that environmental management practices are fully transparent and conform to or exceed global standards</vt:lpstr>
      <vt:lpstr>Increase SGSSI’s environmental global reach though collaboration and knowledge sharing with our stakeholders including the UK and other Overseas Territory governments and non-governmental organisations</vt:lpstr>
      <vt:lpstr>Ensure that our obligations under multilateral environmental agreements are met</vt:lpstr>
      <vt:lpstr>Agreement on the Conservation of Albatross and Petrels</vt:lpstr>
      <vt:lpstr>Develop standardised environmental assessment procedures which are scalable and commensurate with the potential impact the activity may have on the environment</vt:lpstr>
      <vt:lpstr>Enhance knowledge of biodiversity and habitats of SGSSI through research, monitoring and review, including to establish scientific baselines from which to assess environmental change including the potential effects of climate change</vt:lpstr>
      <vt:lpstr>Effectively manage invasive alien species and work along the entire biosecurity continuum to deliver and enforce best practice biosecurity protocols, post-border monitoring and emergency response measures</vt:lpstr>
      <vt:lpstr>PowerPoint Presentation</vt:lpstr>
      <vt:lpstr>Adopting an evidence-based approach and using the best available data, establish appropriate protection of the terrestrial and marine environments through a suite of protected areas, ensuring that land-based activities are managed sustainably and with minimal impacts on the environment</vt:lpstr>
      <vt:lpstr>Visitor site use survey</vt:lpstr>
      <vt:lpstr>Next steps…</vt:lpstr>
      <vt:lpstr>Understand and where possible mitigate the risks from substances that have the potential to harm the environment such as heavy fuel oil and pollutants present in old whaling stations</vt:lpstr>
      <vt:lpstr>PowerPoint Presentation</vt:lpstr>
      <vt:lpstr>Objectives - review</vt:lpstr>
      <vt:lpstr>PowerPoint Presentation</vt:lpstr>
      <vt:lpstr>PowerPoint Presentation</vt:lpstr>
      <vt:lpstr>PowerPoint Presentation</vt:lpstr>
      <vt:lpstr>MPA Review 2018</vt:lpstr>
      <vt:lpstr>MPA Review 2018</vt:lpstr>
      <vt:lpstr>MPA Review 2018</vt:lpstr>
      <vt:lpstr>Review Process</vt:lpstr>
      <vt:lpstr>PowerPoint Presentation</vt:lpstr>
      <vt:lpstr>PowerPoint Presentation</vt:lpstr>
      <vt:lpstr>PowerPoint Presentation</vt:lpstr>
      <vt:lpstr>Adopt a collaborative, precautionary approach to visitor management to ensure safe, responsible visits conducted to the highest environmental standards.  </vt:lpstr>
      <vt:lpstr>Recognising the important contribution tourism makes to the Territory, maintain our policy of engagement with …the International Association of Antarctic Tour Operators (IAATO)... </vt:lpstr>
      <vt:lpstr>Work with stakeholders to promote education and outreach of our key shared messages and understand the views of visitors to better support the sustainable management of the Territory and enhance the future visitor experience.  </vt:lpstr>
      <vt:lpstr>Review and develop visitor management policy and legislation.   </vt:lpstr>
      <vt:lpstr>PowerPoint Presentation</vt:lpstr>
      <vt:lpstr>Develop a system to record SGSSI’s heritage sites, structures and artefacts with a view to developing a prioritised list to guide future management interventions, underpinned by new heritage legislation.  </vt:lpstr>
      <vt:lpstr>  Proposed categorisation process </vt:lpstr>
      <vt:lpstr>Develop a long-term management plan for Grytviken promoting management sympathetic to the original design and ethos, while incorporating modern health, safety and environmental requirements.  </vt:lpstr>
      <vt:lpstr>Works 2015 - 2017</vt:lpstr>
      <vt:lpstr>Slop Chest – Display Area</vt:lpstr>
      <vt:lpstr>PowerPoint Presentation</vt:lpstr>
      <vt:lpstr>Nybrakke</vt:lpstr>
      <vt:lpstr>PowerPoint Presentation</vt:lpstr>
      <vt:lpstr>Potato Store</vt:lpstr>
      <vt:lpstr>Cemeteries</vt:lpstr>
      <vt:lpstr>PowerPoint Presentation</vt:lpstr>
      <vt:lpstr>Enhance communication and outreach of SGSSI’s heritage to a wider audience including through improved access to information at Grytviken and online access / return of artefacts</vt:lpstr>
      <vt:lpstr>Viola / Dias</vt:lpstr>
      <vt:lpstr>Evaluate the quantities and location of oil remaining in the whaling stations and sunken whale catchers and develop a plan to remove oil that is in line with both heritage and environmental aspirations.  </vt:lpstr>
    </vt:vector>
  </TitlesOfParts>
  <Company>Stellenbosch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Eradicating Invasive Species</dc:title>
  <dc:creator>Jennifer Lee</dc:creator>
  <cp:lastModifiedBy>Jackie Gumsley</cp:lastModifiedBy>
  <cp:revision>435</cp:revision>
  <dcterms:created xsi:type="dcterms:W3CDTF">2014-07-10T17:36:20Z</dcterms:created>
  <dcterms:modified xsi:type="dcterms:W3CDTF">2016-09-21T12:09:04Z</dcterms:modified>
</cp:coreProperties>
</file>