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7" r:id="rId3"/>
    <p:sldId id="260" r:id="rId4"/>
    <p:sldId id="266" r:id="rId5"/>
    <p:sldId id="264" r:id="rId6"/>
    <p:sldId id="267"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4B3F"/>
    <a:srgbClr val="F7D13E"/>
    <a:srgbClr val="DE8525"/>
    <a:srgbClr val="BBBC01"/>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79" autoAdjust="0"/>
    <p:restoredTop sz="77112" autoAdjust="0"/>
  </p:normalViewPr>
  <p:slideViewPr>
    <p:cSldViewPr snapToGrid="0" snapToObjects="1">
      <p:cViewPr varScale="1">
        <p:scale>
          <a:sx n="27" d="100"/>
          <a:sy n="27" d="100"/>
        </p:scale>
        <p:origin x="-200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AB08AD-181A-CE43-99BD-228A70F7CFD0}" type="datetimeFigureOut">
              <a:rPr lang="en-US" smtClean="0"/>
              <a:t>02/12/15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FD89E9-F812-C147-8F49-49823F6EBA20}" type="slidenum">
              <a:rPr lang="en-US" smtClean="0"/>
              <a:t>‹#›</a:t>
            </a:fld>
            <a:endParaRPr lang="en-US"/>
          </a:p>
        </p:txBody>
      </p:sp>
    </p:spTree>
    <p:extLst>
      <p:ext uri="{BB962C8B-B14F-4D97-AF65-F5344CB8AC3E}">
        <p14:creationId xmlns:p14="http://schemas.microsoft.com/office/powerpoint/2010/main" val="7151895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FD89E9-F812-C147-8F49-49823F6EBA20}" type="slidenum">
              <a:rPr lang="en-US" smtClean="0"/>
              <a:t>1</a:t>
            </a:fld>
            <a:endParaRPr lang="en-US"/>
          </a:p>
        </p:txBody>
      </p:sp>
    </p:spTree>
    <p:extLst>
      <p:ext uri="{BB962C8B-B14F-4D97-AF65-F5344CB8AC3E}">
        <p14:creationId xmlns:p14="http://schemas.microsoft.com/office/powerpoint/2010/main" val="2210018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FD89E9-F812-C147-8F49-49823F6EBA20}" type="slidenum">
              <a:rPr lang="en-US" smtClean="0"/>
              <a:t>2</a:t>
            </a:fld>
            <a:endParaRPr lang="en-US"/>
          </a:p>
        </p:txBody>
      </p:sp>
    </p:spTree>
    <p:extLst>
      <p:ext uri="{BB962C8B-B14F-4D97-AF65-F5344CB8AC3E}">
        <p14:creationId xmlns:p14="http://schemas.microsoft.com/office/powerpoint/2010/main" val="363453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24FD89E9-F812-C147-8F49-49823F6EBA20}" type="slidenum">
              <a:rPr lang="en-US" smtClean="0"/>
              <a:t>3</a:t>
            </a:fld>
            <a:endParaRPr lang="en-US"/>
          </a:p>
        </p:txBody>
      </p:sp>
    </p:spTree>
    <p:extLst>
      <p:ext uri="{BB962C8B-B14F-4D97-AF65-F5344CB8AC3E}">
        <p14:creationId xmlns:p14="http://schemas.microsoft.com/office/powerpoint/2010/main" val="2145189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FD89E9-F812-C147-8F49-49823F6EBA20}" type="slidenum">
              <a:rPr lang="en-US" smtClean="0"/>
              <a:t>4</a:t>
            </a:fld>
            <a:endParaRPr lang="en-US"/>
          </a:p>
        </p:txBody>
      </p:sp>
    </p:spTree>
    <p:extLst>
      <p:ext uri="{BB962C8B-B14F-4D97-AF65-F5344CB8AC3E}">
        <p14:creationId xmlns:p14="http://schemas.microsoft.com/office/powerpoint/2010/main" val="2907301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Develop an annual business plan to set out what we aim to achieve each year.  Risk management part of good business planning.  Need to communicate and outreach to ensure that the policies being taken forward are owned by stakeholders and that there is broader public awareness. </a:t>
            </a:r>
            <a:r>
              <a:rPr lang="en-US" dirty="0" smtClean="0"/>
              <a:t>In the 2016 business</a:t>
            </a:r>
            <a:r>
              <a:rPr lang="en-US" baseline="0" dirty="0" smtClean="0"/>
              <a:t> plan: updating fisheries legislation.</a:t>
            </a:r>
          </a:p>
          <a:p>
            <a:endParaRPr lang="en-US" baseline="0" dirty="0" smtClean="0"/>
          </a:p>
          <a:p>
            <a:r>
              <a:rPr lang="en-US" baseline="0" dirty="0" smtClean="0"/>
              <a:t>Annual assessment of progress in the annual report, plus a mid-term review of progress.  Lessons learned.</a:t>
            </a:r>
            <a:endParaRPr lang="en-US" dirty="0"/>
          </a:p>
        </p:txBody>
      </p:sp>
      <p:sp>
        <p:nvSpPr>
          <p:cNvPr id="4" name="Slide Number Placeholder 3"/>
          <p:cNvSpPr>
            <a:spLocks noGrp="1"/>
          </p:cNvSpPr>
          <p:nvPr>
            <p:ph type="sldNum" sz="quarter" idx="10"/>
          </p:nvPr>
        </p:nvSpPr>
        <p:spPr/>
        <p:txBody>
          <a:bodyPr/>
          <a:lstStyle/>
          <a:p>
            <a:fld id="{24FD89E9-F812-C147-8F49-49823F6EBA20}" type="slidenum">
              <a:rPr lang="en-US" smtClean="0"/>
              <a:t>5</a:t>
            </a:fld>
            <a:endParaRPr lang="en-US"/>
          </a:p>
        </p:txBody>
      </p:sp>
    </p:spTree>
    <p:extLst>
      <p:ext uri="{BB962C8B-B14F-4D97-AF65-F5344CB8AC3E}">
        <p14:creationId xmlns:p14="http://schemas.microsoft.com/office/powerpoint/2010/main" val="1887729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FD89E9-F812-C147-8F49-49823F6EBA20}" type="slidenum">
              <a:rPr lang="en-US" smtClean="0"/>
              <a:t>6</a:t>
            </a:fld>
            <a:endParaRPr lang="en-US"/>
          </a:p>
        </p:txBody>
      </p:sp>
    </p:spTree>
    <p:extLst>
      <p:ext uri="{BB962C8B-B14F-4D97-AF65-F5344CB8AC3E}">
        <p14:creationId xmlns:p14="http://schemas.microsoft.com/office/powerpoint/2010/main" val="1906382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2E82E490-3FEF-7F42-A146-FA067B336EAE}" type="datetimeFigureOut">
              <a:rPr lang="en-US" smtClean="0"/>
              <a:t>02/12/15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3CBD04B-77F5-4E42-8921-7002E25B0FFC}" type="slidenum">
              <a:rPr lang="en-US" smtClean="0"/>
              <a:t>‹#›</a:t>
            </a:fld>
            <a:endParaRPr lang="en-US"/>
          </a:p>
        </p:txBody>
      </p:sp>
    </p:spTree>
    <p:extLst>
      <p:ext uri="{BB962C8B-B14F-4D97-AF65-F5344CB8AC3E}">
        <p14:creationId xmlns:p14="http://schemas.microsoft.com/office/powerpoint/2010/main" val="1569373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E82E490-3FEF-7F42-A146-FA067B336EAE}" type="datetimeFigureOut">
              <a:rPr lang="en-US" smtClean="0"/>
              <a:t>02/12/15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3CBD04B-77F5-4E42-8921-7002E25B0FFC}" type="slidenum">
              <a:rPr lang="en-US" smtClean="0"/>
              <a:t>‹#›</a:t>
            </a:fld>
            <a:endParaRPr lang="en-US"/>
          </a:p>
        </p:txBody>
      </p:sp>
    </p:spTree>
    <p:extLst>
      <p:ext uri="{BB962C8B-B14F-4D97-AF65-F5344CB8AC3E}">
        <p14:creationId xmlns:p14="http://schemas.microsoft.com/office/powerpoint/2010/main" val="1308729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E82E490-3FEF-7F42-A146-FA067B336EAE}" type="datetimeFigureOut">
              <a:rPr lang="en-US" smtClean="0"/>
              <a:t>02/12/15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3CBD04B-77F5-4E42-8921-7002E25B0FFC}" type="slidenum">
              <a:rPr lang="en-US" smtClean="0"/>
              <a:t>‹#›</a:t>
            </a:fld>
            <a:endParaRPr lang="en-US"/>
          </a:p>
        </p:txBody>
      </p:sp>
    </p:spTree>
    <p:extLst>
      <p:ext uri="{BB962C8B-B14F-4D97-AF65-F5344CB8AC3E}">
        <p14:creationId xmlns:p14="http://schemas.microsoft.com/office/powerpoint/2010/main" val="2189790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E82E490-3FEF-7F42-A146-FA067B336EAE}" type="datetimeFigureOut">
              <a:rPr lang="en-US" smtClean="0"/>
              <a:t>02/12/15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3CBD04B-77F5-4E42-8921-7002E25B0FFC}" type="slidenum">
              <a:rPr lang="en-US" smtClean="0"/>
              <a:t>‹#›</a:t>
            </a:fld>
            <a:endParaRPr lang="en-US"/>
          </a:p>
        </p:txBody>
      </p:sp>
    </p:spTree>
    <p:extLst>
      <p:ext uri="{BB962C8B-B14F-4D97-AF65-F5344CB8AC3E}">
        <p14:creationId xmlns:p14="http://schemas.microsoft.com/office/powerpoint/2010/main" val="13450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E82E490-3FEF-7F42-A146-FA067B336EAE}" type="datetimeFigureOut">
              <a:rPr lang="en-US" smtClean="0"/>
              <a:t>02/12/15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3CBD04B-77F5-4E42-8921-7002E25B0FFC}" type="slidenum">
              <a:rPr lang="en-US" smtClean="0"/>
              <a:t>‹#›</a:t>
            </a:fld>
            <a:endParaRPr lang="en-US"/>
          </a:p>
        </p:txBody>
      </p:sp>
    </p:spTree>
    <p:extLst>
      <p:ext uri="{BB962C8B-B14F-4D97-AF65-F5344CB8AC3E}">
        <p14:creationId xmlns:p14="http://schemas.microsoft.com/office/powerpoint/2010/main" val="382317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2E82E490-3FEF-7F42-A146-FA067B336EAE}" type="datetimeFigureOut">
              <a:rPr lang="en-US" smtClean="0"/>
              <a:t>02/12/15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3CBD04B-77F5-4E42-8921-7002E25B0FFC}" type="slidenum">
              <a:rPr lang="en-US" smtClean="0"/>
              <a:t>‹#›</a:t>
            </a:fld>
            <a:endParaRPr lang="en-US"/>
          </a:p>
        </p:txBody>
      </p:sp>
    </p:spTree>
    <p:extLst>
      <p:ext uri="{BB962C8B-B14F-4D97-AF65-F5344CB8AC3E}">
        <p14:creationId xmlns:p14="http://schemas.microsoft.com/office/powerpoint/2010/main" val="3425835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2E82E490-3FEF-7F42-A146-FA067B336EAE}" type="datetimeFigureOut">
              <a:rPr lang="en-US" smtClean="0"/>
              <a:t>02/12/15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3CBD04B-77F5-4E42-8921-7002E25B0FFC}" type="slidenum">
              <a:rPr lang="en-US" smtClean="0"/>
              <a:t>‹#›</a:t>
            </a:fld>
            <a:endParaRPr lang="en-US"/>
          </a:p>
        </p:txBody>
      </p:sp>
    </p:spTree>
    <p:extLst>
      <p:ext uri="{BB962C8B-B14F-4D97-AF65-F5344CB8AC3E}">
        <p14:creationId xmlns:p14="http://schemas.microsoft.com/office/powerpoint/2010/main" val="3115394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E82E490-3FEF-7F42-A146-FA067B336EAE}" type="datetimeFigureOut">
              <a:rPr lang="en-US" smtClean="0"/>
              <a:t>02/12/15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3CBD04B-77F5-4E42-8921-7002E25B0FFC}" type="slidenum">
              <a:rPr lang="en-US" smtClean="0"/>
              <a:t>‹#›</a:t>
            </a:fld>
            <a:endParaRPr lang="en-US"/>
          </a:p>
        </p:txBody>
      </p:sp>
    </p:spTree>
    <p:extLst>
      <p:ext uri="{BB962C8B-B14F-4D97-AF65-F5344CB8AC3E}">
        <p14:creationId xmlns:p14="http://schemas.microsoft.com/office/powerpoint/2010/main" val="3915479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82E490-3FEF-7F42-A146-FA067B336EAE}" type="datetimeFigureOut">
              <a:rPr lang="en-US" smtClean="0"/>
              <a:t>02/12/15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3CBD04B-77F5-4E42-8921-7002E25B0FFC}" type="slidenum">
              <a:rPr lang="en-US" smtClean="0"/>
              <a:t>‹#›</a:t>
            </a:fld>
            <a:endParaRPr lang="en-US"/>
          </a:p>
        </p:txBody>
      </p:sp>
    </p:spTree>
    <p:extLst>
      <p:ext uri="{BB962C8B-B14F-4D97-AF65-F5344CB8AC3E}">
        <p14:creationId xmlns:p14="http://schemas.microsoft.com/office/powerpoint/2010/main" val="1065056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E82E490-3FEF-7F42-A146-FA067B336EAE}" type="datetimeFigureOut">
              <a:rPr lang="en-US" smtClean="0"/>
              <a:t>02/12/15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3CBD04B-77F5-4E42-8921-7002E25B0FFC}" type="slidenum">
              <a:rPr lang="en-US" smtClean="0"/>
              <a:t>‹#›</a:t>
            </a:fld>
            <a:endParaRPr lang="en-US"/>
          </a:p>
        </p:txBody>
      </p:sp>
    </p:spTree>
    <p:extLst>
      <p:ext uri="{BB962C8B-B14F-4D97-AF65-F5344CB8AC3E}">
        <p14:creationId xmlns:p14="http://schemas.microsoft.com/office/powerpoint/2010/main" val="310924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E82E490-3FEF-7F42-A146-FA067B336EAE}" type="datetimeFigureOut">
              <a:rPr lang="en-US" smtClean="0"/>
              <a:t>02/12/15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3CBD04B-77F5-4E42-8921-7002E25B0FFC}" type="slidenum">
              <a:rPr lang="en-US" smtClean="0"/>
              <a:t>‹#›</a:t>
            </a:fld>
            <a:endParaRPr lang="en-US"/>
          </a:p>
        </p:txBody>
      </p:sp>
    </p:spTree>
    <p:extLst>
      <p:ext uri="{BB962C8B-B14F-4D97-AF65-F5344CB8AC3E}">
        <p14:creationId xmlns:p14="http://schemas.microsoft.com/office/powerpoint/2010/main" val="11307973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descr="SG.png"/>
          <p:cNvPicPr>
            <a:picLocks noChangeAspect="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114516"/>
            <a:ext cx="8521368" cy="5798719"/>
          </a:xfrm>
          <a:prstGeom prst="rect">
            <a:avLst/>
          </a:prstGeom>
        </p:spPr>
      </p:pic>
      <p:sp>
        <p:nvSpPr>
          <p:cNvPr id="8" name="Rectangle 7"/>
          <p:cNvSpPr/>
          <p:nvPr userDrawn="1"/>
        </p:nvSpPr>
        <p:spPr>
          <a:xfrm>
            <a:off x="0" y="15875"/>
            <a:ext cx="9144000" cy="6858000"/>
          </a:xfrm>
          <a:prstGeom prst="rect">
            <a:avLst/>
          </a:prstGeom>
          <a:gradFill>
            <a:gsLst>
              <a:gs pos="75000">
                <a:schemeClr val="bg1">
                  <a:alpha val="78000"/>
                </a:schemeClr>
              </a:gs>
              <a:gs pos="0">
                <a:schemeClr val="tx2">
                  <a:lumMod val="40000"/>
                  <a:lumOff val="60000"/>
                  <a:alpha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82E490-3FEF-7F42-A146-FA067B336EAE}" type="datetimeFigureOut">
              <a:rPr lang="en-US" smtClean="0"/>
              <a:t>02/12/15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43789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60555"/>
            <a:ext cx="7772400" cy="1470025"/>
          </a:xfrm>
        </p:spPr>
        <p:txBody>
          <a:bodyPr>
            <a:normAutofit/>
          </a:bodyPr>
          <a:lstStyle/>
          <a:p>
            <a:r>
              <a:rPr lang="en-GB" b="1" dirty="0" smtClean="0">
                <a:solidFill>
                  <a:schemeClr val="accent1">
                    <a:lumMod val="75000"/>
                  </a:schemeClr>
                </a:solidFill>
                <a:latin typeface="+mn-lt"/>
              </a:rPr>
              <a:t>GSGSSI Strategy </a:t>
            </a:r>
            <a:r>
              <a:rPr lang="en-GB" b="1" dirty="0" smtClean="0">
                <a:solidFill>
                  <a:schemeClr val="accent1">
                    <a:lumMod val="75000"/>
                  </a:schemeClr>
                </a:solidFill>
                <a:latin typeface="+mn-lt"/>
              </a:rPr>
              <a:t>Update - Fisheries</a:t>
            </a:r>
            <a:endParaRPr lang="en-GB" b="1" dirty="0">
              <a:solidFill>
                <a:schemeClr val="accent1">
                  <a:lumMod val="75000"/>
                </a:schemeClr>
              </a:solidFill>
              <a:latin typeface="+mn-lt"/>
            </a:endParaRPr>
          </a:p>
        </p:txBody>
      </p:sp>
      <p:sp>
        <p:nvSpPr>
          <p:cNvPr id="3" name="Subtitle 2"/>
          <p:cNvSpPr>
            <a:spLocks noGrp="1"/>
          </p:cNvSpPr>
          <p:nvPr>
            <p:ph type="subTitle" idx="1"/>
          </p:nvPr>
        </p:nvSpPr>
        <p:spPr>
          <a:xfrm>
            <a:off x="1371600" y="3581238"/>
            <a:ext cx="6400800" cy="1752600"/>
          </a:xfrm>
        </p:spPr>
        <p:txBody>
          <a:bodyPr>
            <a:normAutofit/>
          </a:bodyPr>
          <a:lstStyle/>
          <a:p>
            <a:r>
              <a:rPr lang="en-US" sz="2800" dirty="0" smtClean="0">
                <a:solidFill>
                  <a:srgbClr val="376092"/>
                </a:solidFill>
              </a:rPr>
              <a:t>James Jansen</a:t>
            </a:r>
          </a:p>
          <a:p>
            <a:r>
              <a:rPr lang="en-US" sz="1800" dirty="0" smtClean="0">
                <a:solidFill>
                  <a:srgbClr val="376092"/>
                </a:solidFill>
              </a:rPr>
              <a:t>Government of South Georgia </a:t>
            </a:r>
            <a:r>
              <a:rPr lang="en-US" sz="1800" dirty="0">
                <a:solidFill>
                  <a:srgbClr val="376092"/>
                </a:solidFill>
              </a:rPr>
              <a:t>&amp;</a:t>
            </a:r>
            <a:r>
              <a:rPr lang="en-US" sz="1800" dirty="0" smtClean="0">
                <a:solidFill>
                  <a:srgbClr val="376092"/>
                </a:solidFill>
              </a:rPr>
              <a:t> the South Sandwich Islands</a:t>
            </a:r>
            <a:endParaRPr lang="en-US" sz="1800" dirty="0">
              <a:solidFill>
                <a:srgbClr val="376092"/>
              </a:solidFill>
            </a:endParaRPr>
          </a:p>
        </p:txBody>
      </p:sp>
      <p:pic>
        <p:nvPicPr>
          <p:cNvPr id="4" name="Picture 3" descr="SGcolourcrest Transparent.ti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57744" y="4402661"/>
            <a:ext cx="951226" cy="1524325"/>
          </a:xfrm>
          <a:prstGeom prst="rect">
            <a:avLst/>
          </a:prstGeom>
        </p:spPr>
      </p:pic>
    </p:spTree>
    <p:extLst>
      <p:ext uri="{BB962C8B-B14F-4D97-AF65-F5344CB8AC3E}">
        <p14:creationId xmlns:p14="http://schemas.microsoft.com/office/powerpoint/2010/main" val="405171147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Consultation</a:t>
            </a:r>
            <a:endParaRPr lang="en-US" b="1" dirty="0"/>
          </a:p>
        </p:txBody>
      </p:sp>
      <p:sp>
        <p:nvSpPr>
          <p:cNvPr id="3" name="Content Placeholder 2"/>
          <p:cNvSpPr>
            <a:spLocks noGrp="1"/>
          </p:cNvSpPr>
          <p:nvPr>
            <p:ph idx="1"/>
          </p:nvPr>
        </p:nvSpPr>
        <p:spPr>
          <a:xfrm>
            <a:off x="457200" y="1600200"/>
            <a:ext cx="4876800" cy="4525963"/>
          </a:xfrm>
        </p:spPr>
        <p:txBody>
          <a:bodyPr/>
          <a:lstStyle/>
          <a:p>
            <a:r>
              <a:rPr lang="en-US" dirty="0" smtClean="0"/>
              <a:t>3 months to end-July </a:t>
            </a:r>
          </a:p>
          <a:p>
            <a:r>
              <a:rPr lang="en-US" dirty="0" smtClean="0"/>
              <a:t>43 responses</a:t>
            </a:r>
          </a:p>
          <a:p>
            <a:r>
              <a:rPr lang="en-US" dirty="0" smtClean="0"/>
              <a:t>95% published online</a:t>
            </a:r>
          </a:p>
          <a:p>
            <a:r>
              <a:rPr lang="en-US" dirty="0"/>
              <a:t>d</a:t>
            </a:r>
            <a:r>
              <a:rPr lang="en-US" dirty="0" smtClean="0"/>
              <a:t>iversity of views</a:t>
            </a:r>
          </a:p>
          <a:p>
            <a:r>
              <a:rPr lang="en-US" dirty="0" smtClean="0"/>
              <a:t>review and </a:t>
            </a:r>
            <a:r>
              <a:rPr lang="en-US" dirty="0" err="1" smtClean="0"/>
              <a:t>finalise</a:t>
            </a:r>
            <a:endParaRPr lang="en-US" dirty="0" smtClean="0"/>
          </a:p>
          <a:p>
            <a:pPr marL="0" indent="0">
              <a:buNone/>
            </a:pPr>
            <a:endParaRPr lang="en-US" dirty="0" smtClean="0"/>
          </a:p>
          <a:p>
            <a:endParaRPr lang="en-US" dirty="0"/>
          </a:p>
        </p:txBody>
      </p:sp>
      <p:pic>
        <p:nvPicPr>
          <p:cNvPr id="7" name="Picture 6"/>
          <p:cNvPicPr>
            <a:picLocks noChangeAspect="1"/>
          </p:cNvPicPr>
          <p:nvPr/>
        </p:nvPicPr>
        <p:blipFill>
          <a:blip r:embed="rId3"/>
          <a:stretch>
            <a:fillRect/>
          </a:stretch>
        </p:blipFill>
        <p:spPr>
          <a:xfrm rot="691748">
            <a:off x="5195642" y="1776897"/>
            <a:ext cx="2940872" cy="4384956"/>
          </a:xfrm>
          <a:prstGeom prst="rect">
            <a:avLst/>
          </a:prstGeom>
        </p:spPr>
      </p:pic>
    </p:spTree>
    <p:extLst>
      <p:ext uri="{BB962C8B-B14F-4D97-AF65-F5344CB8AC3E}">
        <p14:creationId xmlns:p14="http://schemas.microsoft.com/office/powerpoint/2010/main" val="42721431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Fisheries</a:t>
            </a:r>
            <a:r>
              <a:rPr lang="en-US" dirty="0" smtClean="0"/>
              <a:t> </a:t>
            </a:r>
            <a:endParaRPr lang="en-US" dirty="0"/>
          </a:p>
        </p:txBody>
      </p:sp>
      <p:sp>
        <p:nvSpPr>
          <p:cNvPr id="3" name="Content Placeholder 2"/>
          <p:cNvSpPr>
            <a:spLocks noGrp="1"/>
          </p:cNvSpPr>
          <p:nvPr>
            <p:ph idx="1"/>
          </p:nvPr>
        </p:nvSpPr>
        <p:spPr>
          <a:xfrm>
            <a:off x="457200" y="1417638"/>
            <a:ext cx="8229600" cy="4221693"/>
          </a:xfrm>
        </p:spPr>
        <p:txBody>
          <a:bodyPr>
            <a:normAutofit fontScale="92500"/>
          </a:bodyPr>
          <a:lstStyle/>
          <a:p>
            <a:r>
              <a:rPr lang="en-US" dirty="0"/>
              <a:t>r</a:t>
            </a:r>
            <a:r>
              <a:rPr lang="en-US" dirty="0" smtClean="0"/>
              <a:t>ecognition of a well-managed and sustainable fishery - how do we remain so?</a:t>
            </a:r>
          </a:p>
          <a:p>
            <a:r>
              <a:rPr lang="en-US" dirty="0"/>
              <a:t>s</a:t>
            </a:r>
            <a:r>
              <a:rPr lang="en-US" dirty="0" smtClean="0"/>
              <a:t>cope to continue to raise standards (heavy </a:t>
            </a:r>
            <a:r>
              <a:rPr lang="en-US" dirty="0"/>
              <a:t>fuel oil, bunkering, ice </a:t>
            </a:r>
            <a:r>
              <a:rPr lang="en-US" dirty="0" smtClean="0"/>
              <a:t>classification)</a:t>
            </a:r>
            <a:endParaRPr lang="en-US" dirty="0"/>
          </a:p>
          <a:p>
            <a:r>
              <a:rPr lang="en-US" dirty="0" err="1"/>
              <a:t>maximising</a:t>
            </a:r>
            <a:r>
              <a:rPr lang="en-US" dirty="0"/>
              <a:t> the value of research and monitoring, and outreach and information-sharing</a:t>
            </a:r>
          </a:p>
          <a:p>
            <a:r>
              <a:rPr lang="en-US" dirty="0"/>
              <a:t>i</a:t>
            </a:r>
            <a:r>
              <a:rPr lang="en-US" dirty="0" smtClean="0"/>
              <a:t>nterest in, and support for, the review of the marine protected area in 2018 &amp; monitoring plan</a:t>
            </a:r>
          </a:p>
        </p:txBody>
      </p:sp>
      <p:sp>
        <p:nvSpPr>
          <p:cNvPr id="4" name="Title 1"/>
          <p:cNvSpPr txBox="1">
            <a:spLocks/>
          </p:cNvSpPr>
          <p:nvPr/>
        </p:nvSpPr>
        <p:spPr>
          <a:xfrm>
            <a:off x="482601" y="541700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t>Key issue: charting a course between exploitation and conservation</a:t>
            </a:r>
          </a:p>
        </p:txBody>
      </p:sp>
    </p:spTree>
    <p:extLst>
      <p:ext uri="{BB962C8B-B14F-4D97-AF65-F5344CB8AC3E}">
        <p14:creationId xmlns:p14="http://schemas.microsoft.com/office/powerpoint/2010/main" val="16746360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Other key messages</a:t>
            </a:r>
            <a:endParaRPr lang="en-US" b="1" dirty="0"/>
          </a:p>
        </p:txBody>
      </p:sp>
      <p:sp>
        <p:nvSpPr>
          <p:cNvPr id="3" name="Content Placeholder 2"/>
          <p:cNvSpPr>
            <a:spLocks noGrp="1"/>
          </p:cNvSpPr>
          <p:nvPr>
            <p:ph idx="1"/>
          </p:nvPr>
        </p:nvSpPr>
        <p:spPr>
          <a:xfrm>
            <a:off x="457200" y="1668475"/>
            <a:ext cx="8229600" cy="4525963"/>
          </a:xfrm>
        </p:spPr>
        <p:txBody>
          <a:bodyPr>
            <a:normAutofit fontScale="92500" lnSpcReduction="20000"/>
          </a:bodyPr>
          <a:lstStyle/>
          <a:p>
            <a:r>
              <a:rPr lang="en-US" dirty="0"/>
              <a:t>best available data to inform management </a:t>
            </a:r>
            <a:r>
              <a:rPr lang="en-US" dirty="0" smtClean="0"/>
              <a:t>decisions, </a:t>
            </a:r>
            <a:r>
              <a:rPr lang="en-US" dirty="0" err="1" smtClean="0"/>
              <a:t>recognising</a:t>
            </a:r>
            <a:r>
              <a:rPr lang="en-US" dirty="0" smtClean="0"/>
              <a:t> uncertainties</a:t>
            </a:r>
            <a:endParaRPr lang="en-US" dirty="0"/>
          </a:p>
          <a:p>
            <a:r>
              <a:rPr lang="en-US" dirty="0"/>
              <a:t>role of monitoring in building knowledge and assessing </a:t>
            </a:r>
            <a:r>
              <a:rPr lang="en-US" dirty="0" smtClean="0"/>
              <a:t>impacts</a:t>
            </a:r>
            <a:endParaRPr lang="en-US" dirty="0"/>
          </a:p>
          <a:p>
            <a:r>
              <a:rPr lang="en-US" dirty="0"/>
              <a:t>n</a:t>
            </a:r>
            <a:r>
              <a:rPr lang="en-US" dirty="0" smtClean="0"/>
              <a:t>eed to think about how to manage marine </a:t>
            </a:r>
            <a:r>
              <a:rPr lang="en-US" dirty="0"/>
              <a:t>invasive species</a:t>
            </a:r>
          </a:p>
          <a:p>
            <a:r>
              <a:rPr lang="en-US" dirty="0"/>
              <a:t>long-term environmental change needs capturing e.g. climate </a:t>
            </a:r>
            <a:r>
              <a:rPr lang="en-US" dirty="0" smtClean="0"/>
              <a:t>change</a:t>
            </a:r>
          </a:p>
          <a:p>
            <a:r>
              <a:rPr lang="en-US" dirty="0"/>
              <a:t>need for policy and legislation, including clarity of decision-making processes</a:t>
            </a:r>
          </a:p>
          <a:p>
            <a:endParaRPr lang="en-US" dirty="0" smtClean="0"/>
          </a:p>
          <a:p>
            <a:endParaRPr lang="en-US" dirty="0" smtClean="0"/>
          </a:p>
          <a:p>
            <a:endParaRPr lang="en-US" dirty="0"/>
          </a:p>
        </p:txBody>
      </p:sp>
    </p:spTree>
    <p:extLst>
      <p:ext uri="{BB962C8B-B14F-4D97-AF65-F5344CB8AC3E}">
        <p14:creationId xmlns:p14="http://schemas.microsoft.com/office/powerpoint/2010/main" val="19817155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Next Steps</a:t>
            </a:r>
            <a:endParaRPr lang="en-US" b="1" dirty="0"/>
          </a:p>
        </p:txBody>
      </p:sp>
      <p:sp>
        <p:nvSpPr>
          <p:cNvPr id="3" name="Content Placeholder 2"/>
          <p:cNvSpPr>
            <a:spLocks noGrp="1"/>
          </p:cNvSpPr>
          <p:nvPr>
            <p:ph idx="1"/>
          </p:nvPr>
        </p:nvSpPr>
        <p:spPr>
          <a:xfrm>
            <a:off x="457200" y="1597480"/>
            <a:ext cx="8229600" cy="4525963"/>
          </a:xfrm>
        </p:spPr>
        <p:txBody>
          <a:bodyPr>
            <a:normAutofit/>
          </a:bodyPr>
          <a:lstStyle/>
          <a:p>
            <a:r>
              <a:rPr lang="en-US" dirty="0"/>
              <a:t>r</a:t>
            </a:r>
            <a:r>
              <a:rPr lang="en-US" dirty="0" smtClean="0"/>
              <a:t>eview and </a:t>
            </a:r>
            <a:r>
              <a:rPr lang="en-US" dirty="0" err="1" smtClean="0"/>
              <a:t>finalise</a:t>
            </a:r>
            <a:r>
              <a:rPr lang="en-US" dirty="0" smtClean="0"/>
              <a:t> Strategy – launch November</a:t>
            </a:r>
          </a:p>
          <a:p>
            <a:r>
              <a:rPr lang="en-US" dirty="0"/>
              <a:t>r</a:t>
            </a:r>
            <a:r>
              <a:rPr lang="en-US" dirty="0" smtClean="0"/>
              <a:t>eflect shared ambition.  </a:t>
            </a:r>
            <a:r>
              <a:rPr lang="en-US" dirty="0"/>
              <a:t>Will </a:t>
            </a:r>
            <a:r>
              <a:rPr lang="en-US" dirty="0" smtClean="0"/>
              <a:t>require </a:t>
            </a:r>
            <a:r>
              <a:rPr lang="en-US" dirty="0"/>
              <a:t>shared ownership to </a:t>
            </a:r>
            <a:r>
              <a:rPr lang="en-US" dirty="0" smtClean="0"/>
              <a:t>implement</a:t>
            </a:r>
            <a:endParaRPr lang="en-US" dirty="0"/>
          </a:p>
          <a:p>
            <a:r>
              <a:rPr lang="en-US" dirty="0" smtClean="0"/>
              <a:t>supported by annual business </a:t>
            </a:r>
            <a:r>
              <a:rPr lang="en-US" dirty="0"/>
              <a:t>p</a:t>
            </a:r>
            <a:r>
              <a:rPr lang="en-US" dirty="0" smtClean="0"/>
              <a:t>lan and good communications</a:t>
            </a:r>
          </a:p>
          <a:p>
            <a:r>
              <a:rPr lang="en-US" dirty="0" smtClean="0"/>
              <a:t>monitoring, review and evaluation</a:t>
            </a:r>
          </a:p>
        </p:txBody>
      </p:sp>
    </p:spTree>
    <p:extLst>
      <p:ext uri="{BB962C8B-B14F-4D97-AF65-F5344CB8AC3E}">
        <p14:creationId xmlns:p14="http://schemas.microsoft.com/office/powerpoint/2010/main" val="137586860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Licensing Arrangements for 15/16</a:t>
            </a:r>
            <a:endParaRPr lang="en-US" b="1" dirty="0"/>
          </a:p>
        </p:txBody>
      </p:sp>
      <p:sp>
        <p:nvSpPr>
          <p:cNvPr id="3" name="Content Placeholder 2"/>
          <p:cNvSpPr>
            <a:spLocks noGrp="1"/>
          </p:cNvSpPr>
          <p:nvPr>
            <p:ph idx="1"/>
          </p:nvPr>
        </p:nvSpPr>
        <p:spPr/>
        <p:txBody>
          <a:bodyPr>
            <a:normAutofit lnSpcReduction="10000"/>
          </a:bodyPr>
          <a:lstStyle/>
          <a:p>
            <a:r>
              <a:rPr lang="en-US" dirty="0" smtClean="0"/>
              <a:t>two-year licensing system for toothfish and </a:t>
            </a:r>
            <a:r>
              <a:rPr lang="en-US" dirty="0" err="1" smtClean="0"/>
              <a:t>icefish</a:t>
            </a:r>
            <a:r>
              <a:rPr lang="en-US" dirty="0" smtClean="0"/>
              <a:t> to continue;</a:t>
            </a:r>
          </a:p>
          <a:p>
            <a:r>
              <a:rPr lang="en-US" dirty="0" smtClean="0"/>
              <a:t>continue </a:t>
            </a:r>
            <a:r>
              <a:rPr lang="en-US" dirty="0"/>
              <a:t>to </a:t>
            </a:r>
            <a:r>
              <a:rPr lang="en-US" dirty="0" smtClean="0"/>
              <a:t>be </a:t>
            </a:r>
            <a:r>
              <a:rPr lang="en-US" dirty="0"/>
              <a:t>precautionary </a:t>
            </a:r>
            <a:r>
              <a:rPr lang="en-US" dirty="0" smtClean="0"/>
              <a:t>– toothfish TAC seems likely to remain consistent with previous years;</a:t>
            </a:r>
          </a:p>
          <a:p>
            <a:r>
              <a:rPr lang="en-US" dirty="0"/>
              <a:t>v</a:t>
            </a:r>
            <a:r>
              <a:rPr lang="en-US" dirty="0" smtClean="0"/>
              <a:t>essels must be flagged to a CCAMLR </a:t>
            </a:r>
            <a:r>
              <a:rPr lang="en-US" dirty="0"/>
              <a:t>Member State </a:t>
            </a:r>
            <a:r>
              <a:rPr lang="en-US" dirty="0" smtClean="0"/>
              <a:t>with an </a:t>
            </a:r>
            <a:r>
              <a:rPr lang="en-US" dirty="0" err="1" smtClean="0"/>
              <a:t>MoU</a:t>
            </a:r>
            <a:r>
              <a:rPr lang="en-US" dirty="0" smtClean="0"/>
              <a:t> with </a:t>
            </a:r>
            <a:r>
              <a:rPr lang="en-US" dirty="0"/>
              <a:t>the UK </a:t>
            </a:r>
            <a:r>
              <a:rPr lang="en-US" dirty="0" smtClean="0"/>
              <a:t>to be eligible;</a:t>
            </a:r>
            <a:endParaRPr lang="en-US" dirty="0"/>
          </a:p>
          <a:p>
            <a:r>
              <a:rPr lang="en-US" dirty="0"/>
              <a:t>a</a:t>
            </a:r>
            <a:r>
              <a:rPr lang="en-US" dirty="0" smtClean="0"/>
              <a:t> Wreck </a:t>
            </a:r>
            <a:r>
              <a:rPr lang="en-US" dirty="0"/>
              <a:t>Removal Certificate to be </a:t>
            </a:r>
            <a:r>
              <a:rPr lang="en-US" dirty="0" smtClean="0"/>
              <a:t>required as standard</a:t>
            </a:r>
            <a:endParaRPr lang="en-US" dirty="0"/>
          </a:p>
          <a:p>
            <a:endParaRPr lang="en-US" dirty="0"/>
          </a:p>
        </p:txBody>
      </p:sp>
    </p:spTree>
    <p:extLst>
      <p:ext uri="{BB962C8B-B14F-4D97-AF65-F5344CB8AC3E}">
        <p14:creationId xmlns:p14="http://schemas.microsoft.com/office/powerpoint/2010/main" val="17530551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20254</TotalTime>
  <Words>347</Words>
  <Application>Microsoft Macintosh PowerPoint</Application>
  <PresentationFormat>On-screen Show (4:3)</PresentationFormat>
  <Paragraphs>42</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GSGSSI Strategy Update - Fisheries</vt:lpstr>
      <vt:lpstr>Consultation</vt:lpstr>
      <vt:lpstr>Fisheries </vt:lpstr>
      <vt:lpstr>Other key messages</vt:lpstr>
      <vt:lpstr>Next Steps</vt:lpstr>
      <vt:lpstr>Licensing Arrangements for 15/16</vt:lpstr>
    </vt:vector>
  </TitlesOfParts>
  <Company>Stellenbosch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Eradicating Invasive Species</dc:title>
  <dc:creator>Jennifer Lee</dc:creator>
  <cp:lastModifiedBy>GSGSSI - CEO</cp:lastModifiedBy>
  <cp:revision>382</cp:revision>
  <dcterms:created xsi:type="dcterms:W3CDTF">2014-07-10T17:36:20Z</dcterms:created>
  <dcterms:modified xsi:type="dcterms:W3CDTF">2015-12-02T12:52:06Z</dcterms:modified>
</cp:coreProperties>
</file>