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26" r:id="rId2"/>
    <p:sldId id="479" r:id="rId3"/>
    <p:sldId id="480" r:id="rId4"/>
    <p:sldId id="358" r:id="rId5"/>
    <p:sldId id="390" r:id="rId6"/>
    <p:sldId id="465" r:id="rId7"/>
    <p:sldId id="48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3" autoAdjust="0"/>
    <p:restoredTop sz="80651" autoAdjust="0"/>
  </p:normalViewPr>
  <p:slideViewPr>
    <p:cSldViewPr snapToGrid="0" snapToObjects="1">
      <p:cViewPr>
        <p:scale>
          <a:sx n="75" d="100"/>
          <a:sy n="75" d="100"/>
        </p:scale>
        <p:origin x="-1944" y="-4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OLLINS%201:GSGSSI%20Aug%2028:Fisheries:General:Catches:Catch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418525362911"/>
          <c:y val="0.0602893830294371"/>
          <c:w val="0.708062135209661"/>
          <c:h val="0.67468009133026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0000"/>
            </a:solidFill>
          </c:spPr>
          <c:invertIfNegative val="0"/>
          <c:cat>
            <c:numRef>
              <c:f>Krill!$B$20:$B$44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Krill!$F$20:$F$44</c:f>
              <c:numCache>
                <c:formatCode>General</c:formatCode>
                <c:ptCount val="25"/>
                <c:pt idx="0">
                  <c:v>107814.0</c:v>
                </c:pt>
                <c:pt idx="1">
                  <c:v>101669.0</c:v>
                </c:pt>
                <c:pt idx="2">
                  <c:v>64246.0</c:v>
                </c:pt>
                <c:pt idx="3">
                  <c:v>14742.0</c:v>
                </c:pt>
                <c:pt idx="4">
                  <c:v>20301.0</c:v>
                </c:pt>
                <c:pt idx="5">
                  <c:v>47421.0</c:v>
                </c:pt>
                <c:pt idx="6">
                  <c:v>26452.0</c:v>
                </c:pt>
                <c:pt idx="7">
                  <c:v>26711.0</c:v>
                </c:pt>
                <c:pt idx="8">
                  <c:v>26777.0</c:v>
                </c:pt>
                <c:pt idx="9">
                  <c:v>985.0</c:v>
                </c:pt>
                <c:pt idx="10">
                  <c:v>25557.0</c:v>
                </c:pt>
                <c:pt idx="11">
                  <c:v>52422.0</c:v>
                </c:pt>
                <c:pt idx="12" formatCode="#,##0">
                  <c:v>43283.0</c:v>
                </c:pt>
                <c:pt idx="13" formatCode="#,##0">
                  <c:v>66925.0</c:v>
                </c:pt>
                <c:pt idx="14" formatCode="#,##0">
                  <c:v>57829.0</c:v>
                </c:pt>
                <c:pt idx="15" formatCode="#,##0">
                  <c:v>48436.0</c:v>
                </c:pt>
                <c:pt idx="16" formatCode="#,##0">
                  <c:v>14613.0</c:v>
                </c:pt>
                <c:pt idx="17" formatCode="#,##0">
                  <c:v>20575.0</c:v>
                </c:pt>
                <c:pt idx="18" formatCode="#,##0">
                  <c:v>60251.0</c:v>
                </c:pt>
                <c:pt idx="19" formatCode="#,##0">
                  <c:v>1.0</c:v>
                </c:pt>
                <c:pt idx="20" formatCode="#,##0">
                  <c:v>8712.0</c:v>
                </c:pt>
                <c:pt idx="21" formatCode="#,##0">
                  <c:v>55801.0</c:v>
                </c:pt>
                <c:pt idx="22" formatCode="#,##0">
                  <c:v>56415.0</c:v>
                </c:pt>
                <c:pt idx="23" formatCode="#,##0">
                  <c:v>32221.0</c:v>
                </c:pt>
                <c:pt idx="24" formatCode="#,##0">
                  <c:v>74000.0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130232"/>
        <c:axId val="2107504088"/>
      </c:barChart>
      <c:catAx>
        <c:axId val="210713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 sz="1800"/>
            </a:pPr>
            <a:endParaRPr lang="en-US"/>
          </a:p>
        </c:txPr>
        <c:crossAx val="2107504088"/>
        <c:crosses val="autoZero"/>
        <c:auto val="1"/>
        <c:lblAlgn val="ctr"/>
        <c:lblOffset val="100"/>
        <c:noMultiLvlLbl val="0"/>
      </c:catAx>
      <c:valAx>
        <c:axId val="2107504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71302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89E6-1957-6447-85C2-3638D2F182F7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8AE14-4AB8-B846-8600-9439F1A9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7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>
              <a:effectLst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8" y="396875"/>
            <a:ext cx="4849813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2311431"/>
            <a:ext cx="3260725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7301" y="2311431"/>
            <a:ext cx="3260725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9" y="273081"/>
            <a:ext cx="553773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/>
              <a:t>04/10/15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 sampling locations_2.tif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E0DFE3"/>
              </a:clrFrom>
              <a:clrTo>
                <a:srgbClr val="E0DFE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65" y="575373"/>
            <a:ext cx="6658150" cy="393627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75000">
                <a:schemeClr val="bg1">
                  <a:alpha val="78000"/>
                </a:schemeClr>
              </a:gs>
              <a:gs pos="0">
                <a:schemeClr val="tx2">
                  <a:lumMod val="40000"/>
                  <a:lumOff val="60000"/>
                  <a:alpha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p night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5996" cy="6858000"/>
          </a:xfrm>
          <a:prstGeom prst="rect">
            <a:avLst/>
          </a:prstGeom>
        </p:spPr>
      </p:pic>
      <p:pic>
        <p:nvPicPr>
          <p:cNvPr id="6" name="Picture 5" descr="SGcolourcrest Transparent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250" y="360099"/>
            <a:ext cx="1011767" cy="1621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6033"/>
            <a:ext cx="9204405" cy="1411111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GSGSSI Annual Update 2015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8596" y="6011335"/>
            <a:ext cx="3327400" cy="660400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James Jansen </a:t>
            </a: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September 2015</a:t>
            </a:r>
          </a:p>
        </p:txBody>
      </p:sp>
    </p:spTree>
    <p:extLst>
      <p:ext uri="{BB962C8B-B14F-4D97-AF65-F5344CB8AC3E}">
        <p14:creationId xmlns:p14="http://schemas.microsoft.com/office/powerpoint/2010/main" val="405442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G1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915">
            <a:off x="4294150" y="805020"/>
            <a:ext cx="3790043" cy="54745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358109">
            <a:off x="4921222" y="1066773"/>
            <a:ext cx="3968736" cy="1295407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</a:rPr>
              <a:t>Government of South Georgia 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&amp; the South Sandwich Islands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267274">
            <a:off x="3979324" y="5164653"/>
            <a:ext cx="3968736" cy="1295407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</a:rPr>
              <a:t>Annual Report 2015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" name="Picture 19" descr="SGcolourcrest Transparent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9507" flipH="1">
            <a:off x="6527398" y="5792385"/>
            <a:ext cx="546658" cy="876012"/>
          </a:xfrm>
          <a:prstGeom prst="rect">
            <a:avLst/>
          </a:prstGeom>
        </p:spPr>
      </p:pic>
      <p:pic>
        <p:nvPicPr>
          <p:cNvPr id="21" name="Picture 20" descr="SGcolourcrest Transparent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515" y="191806"/>
            <a:ext cx="847250" cy="1357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8533" y="1574800"/>
            <a:ext cx="914400" cy="914400"/>
          </a:xfrm>
          <a:prstGeom prst="rect">
            <a:avLst/>
          </a:prstGeom>
          <a:noFill/>
        </p:spPr>
        <p:txBody>
          <a:bodyPr wrap="none" numCol="1" spcCol="180000" rtlCol="0">
            <a:noAutofit/>
          </a:bodyPr>
          <a:lstStyle/>
          <a:p>
            <a:pPr algn="just"/>
            <a:endParaRPr lang="en-US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8369" y="378069"/>
            <a:ext cx="9055100" cy="5101695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algn="just"/>
            <a:r>
              <a:rPr lang="en-US" sz="3200" b="1" dirty="0" smtClean="0"/>
              <a:t>Annual Report 2015</a:t>
            </a:r>
          </a:p>
        </p:txBody>
      </p:sp>
    </p:spTree>
    <p:extLst>
      <p:ext uri="{BB962C8B-B14F-4D97-AF65-F5344CB8AC3E}">
        <p14:creationId xmlns:p14="http://schemas.microsoft.com/office/powerpoint/2010/main" val="133841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1417638"/>
            <a:ext cx="9055100" cy="5101695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3200" dirty="0" smtClean="0"/>
              <a:t>Final phase of rodent eradication </a:t>
            </a:r>
          </a:p>
          <a:p>
            <a:pPr marL="971550" lvl="1" indent="-514350" algn="just">
              <a:buFont typeface="Arial"/>
              <a:buChar char="•"/>
            </a:pPr>
            <a:r>
              <a:rPr lang="en-US" sz="2800" dirty="0" smtClean="0"/>
              <a:t>monitoring and biosecurity key</a:t>
            </a:r>
          </a:p>
          <a:p>
            <a:pPr marL="971550" lvl="1" indent="-514350" algn="just"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eployment of response plan</a:t>
            </a:r>
          </a:p>
          <a:p>
            <a:pPr marL="514350" indent="-514350" algn="just">
              <a:buAutoNum type="arabicPeriod"/>
            </a:pPr>
            <a:r>
              <a:rPr lang="en-US" sz="3200" dirty="0" smtClean="0"/>
              <a:t>Reindeer project</a:t>
            </a:r>
          </a:p>
          <a:p>
            <a:pPr marL="971550" lvl="1" indent="-514350" algn="just">
              <a:buFont typeface="Arial"/>
              <a:buChar char="•"/>
            </a:pPr>
            <a:r>
              <a:rPr lang="en-US" sz="2800" dirty="0" smtClean="0"/>
              <a:t>dispatch of the “final 47”</a:t>
            </a:r>
          </a:p>
          <a:p>
            <a:pPr marL="514350" indent="-514350" algn="just">
              <a:buAutoNum type="arabicPeriod"/>
            </a:pPr>
            <a:r>
              <a:rPr lang="en-US" sz="3200" dirty="0" smtClean="0"/>
              <a:t>Darwin weed management project</a:t>
            </a:r>
          </a:p>
          <a:p>
            <a:pPr marL="971550" lvl="1" indent="-514350" algn="just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urvey and control measures</a:t>
            </a:r>
          </a:p>
          <a:p>
            <a:pPr marL="514350" indent="-514350" algn="just">
              <a:buAutoNum type="arabicPeriod" startAt="4"/>
            </a:pPr>
            <a:r>
              <a:rPr lang="en-US" sz="3200" dirty="0" smtClean="0"/>
              <a:t>Round island Albatross surveys</a:t>
            </a:r>
          </a:p>
          <a:p>
            <a:pPr marL="971550" lvl="1" indent="-514350" algn="just">
              <a:buFont typeface="Arial"/>
              <a:buChar char="•"/>
            </a:pPr>
            <a:r>
              <a:rPr lang="en-US" sz="2800" dirty="0" smtClean="0"/>
              <a:t>20% BBA / 40% GHA decline</a:t>
            </a:r>
          </a:p>
          <a:p>
            <a:pPr marL="514350" indent="-514350" algn="just">
              <a:buAutoNum type="arabicPeriod" startAt="4"/>
            </a:pPr>
            <a:r>
              <a:rPr lang="en-US" sz="3200" dirty="0" smtClean="0"/>
              <a:t>Extension of Convention on Biological Diversity</a:t>
            </a:r>
            <a:endParaRPr lang="en-US" sz="3200" dirty="0"/>
          </a:p>
          <a:p>
            <a:pPr algn="just"/>
            <a:endParaRPr lang="en-US" sz="3200" dirty="0" smtClean="0"/>
          </a:p>
        </p:txBody>
      </p:sp>
      <p:pic>
        <p:nvPicPr>
          <p:cNvPr id="6" name="Picture 5" descr="DSC084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33094" y="2392122"/>
            <a:ext cx="3334064" cy="2500548"/>
          </a:xfrm>
          <a:prstGeom prst="rect">
            <a:avLst/>
          </a:prstGeom>
        </p:spPr>
      </p:pic>
      <p:pic>
        <p:nvPicPr>
          <p:cNvPr id="7" name="Picture 6" descr="SGcolourcrest Transparent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978" y="122241"/>
            <a:ext cx="847250" cy="13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4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Fisheries</a:t>
            </a:r>
            <a:endParaRPr lang="en-US" b="1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960795" y="1417633"/>
            <a:ext cx="8810567" cy="628596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3200" dirty="0" smtClean="0"/>
              <a:t>Toothfish</a:t>
            </a:r>
            <a:endParaRPr lang="en-GB" sz="3200" dirty="0"/>
          </a:p>
          <a:p>
            <a:pPr lvl="1">
              <a:buFont typeface="Arial"/>
              <a:buChar char="•"/>
            </a:pPr>
            <a:r>
              <a:rPr lang="en-GB" sz="2800" dirty="0"/>
              <a:t>l</a:t>
            </a:r>
            <a:r>
              <a:rPr lang="en-GB" sz="2800" dirty="0" smtClean="0"/>
              <a:t>imit </a:t>
            </a:r>
            <a:r>
              <a:rPr lang="en-GB" sz="2800" dirty="0"/>
              <a:t>2200t; </a:t>
            </a:r>
            <a:r>
              <a:rPr lang="en-GB" sz="2800" dirty="0" smtClean="0"/>
              <a:t>2195t </a:t>
            </a:r>
            <a:r>
              <a:rPr lang="en-GB" sz="2800" dirty="0"/>
              <a:t>caught; </a:t>
            </a:r>
            <a:r>
              <a:rPr lang="en-GB" sz="2800" dirty="0" smtClean="0"/>
              <a:t>283g per hook; MSC re-cert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3200" dirty="0" err="1"/>
              <a:t>Icefish</a:t>
            </a:r>
            <a:endParaRPr lang="en-GB" sz="3200" dirty="0"/>
          </a:p>
          <a:p>
            <a:pPr lvl="1">
              <a:buFont typeface="Arial"/>
              <a:buChar char="•"/>
            </a:pPr>
            <a:r>
              <a:rPr lang="en-GB" sz="2800" dirty="0"/>
              <a:t>trawl survey January 2015; 280t caught; fishing continues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Krill</a:t>
            </a:r>
          </a:p>
          <a:p>
            <a:pPr lvl="1">
              <a:buFont typeface="Arial"/>
              <a:buChar char="•"/>
            </a:pPr>
            <a:r>
              <a:rPr lang="en-GB" sz="2800" dirty="0"/>
              <a:t>c</a:t>
            </a:r>
            <a:r>
              <a:rPr lang="en-GB" sz="2800" dirty="0" smtClean="0"/>
              <a:t>.55,000t </a:t>
            </a:r>
            <a:r>
              <a:rPr lang="en-GB" sz="2800" dirty="0"/>
              <a:t>(70,000t 2014)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 err="1"/>
              <a:t>Pharos</a:t>
            </a:r>
            <a:endParaRPr lang="en-GB" sz="3200" dirty="0"/>
          </a:p>
          <a:p>
            <a:pPr lvl="1">
              <a:buFont typeface="Arial"/>
              <a:buChar char="•"/>
            </a:pPr>
            <a:r>
              <a:rPr lang="en-GB" sz="2800" dirty="0" smtClean="0"/>
              <a:t>monitoring </a:t>
            </a:r>
            <a:r>
              <a:rPr lang="en-GB" sz="2800" dirty="0"/>
              <a:t>and </a:t>
            </a:r>
            <a:r>
              <a:rPr lang="en-GB" sz="2800" dirty="0" err="1"/>
              <a:t>boardings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 descr="SGcolourcrest Transparent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112" y="105308"/>
            <a:ext cx="847250" cy="1357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62" y="333493"/>
            <a:ext cx="1299542" cy="9317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194047"/>
              </p:ext>
            </p:extLst>
          </p:nvPr>
        </p:nvGraphicFramePr>
        <p:xfrm>
          <a:off x="5576253" y="3783908"/>
          <a:ext cx="4329747" cy="30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13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2801" y="1622364"/>
            <a:ext cx="8784165" cy="53202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2014</a:t>
            </a:r>
            <a:r>
              <a:rPr lang="en-GB" sz="3200" dirty="0"/>
              <a:t>/15 record year</a:t>
            </a:r>
          </a:p>
          <a:p>
            <a:pPr lvl="1">
              <a:buFont typeface="Arial"/>
              <a:buChar char="•"/>
            </a:pPr>
            <a:r>
              <a:rPr lang="en-GB" sz="2800" dirty="0"/>
              <a:t>65 cruise </a:t>
            </a:r>
            <a:r>
              <a:rPr lang="en-GB" sz="2800" dirty="0" smtClean="0"/>
              <a:t>ship / 21 </a:t>
            </a:r>
            <a:r>
              <a:rPr lang="en-GB" sz="2800" dirty="0"/>
              <a:t>yacht visits</a:t>
            </a:r>
          </a:p>
          <a:p>
            <a:pPr lvl="1">
              <a:buFont typeface="Arial"/>
              <a:buChar char="•"/>
            </a:pPr>
            <a:r>
              <a:rPr lang="en-GB" sz="2800" dirty="0"/>
              <a:t>over 8000 passengers</a:t>
            </a:r>
          </a:p>
          <a:p>
            <a:pPr lvl="1">
              <a:buFont typeface="Arial"/>
              <a:buChar char="•"/>
            </a:pPr>
            <a:r>
              <a:rPr lang="en-GB" sz="2800" dirty="0"/>
              <a:t>6 expeditions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Review of </a:t>
            </a:r>
            <a:r>
              <a:rPr lang="en-GB" sz="3200" dirty="0" smtClean="0"/>
              <a:t>cruise ship medical </a:t>
            </a:r>
            <a:r>
              <a:rPr lang="en-GB" sz="3200" dirty="0"/>
              <a:t>support </a:t>
            </a:r>
            <a:r>
              <a:rPr lang="en-GB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smtClean="0"/>
              <a:t>report </a:t>
            </a:r>
            <a:r>
              <a:rPr lang="en-US" sz="3200" smtClean="0"/>
              <a:t>pending</a:t>
            </a:r>
            <a:endParaRPr lang="en-GB" sz="3200" dirty="0"/>
          </a:p>
          <a:p>
            <a:pPr marL="514350" indent="-514350">
              <a:spcBef>
                <a:spcPct val="50000"/>
              </a:spcBef>
              <a:buAutoNum type="arabicPeriod" startAt="3"/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Respond to emerging issues such as the use of UAVs</a:t>
            </a:r>
          </a:p>
          <a:p>
            <a:pPr marL="514350" indent="-514350">
              <a:spcBef>
                <a:spcPct val="50000"/>
              </a:spcBef>
              <a:buAutoNum type="arabicPeriod" startAt="3"/>
              <a:defRPr/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Tourism</a:t>
            </a:r>
            <a:endParaRPr lang="en-US" b="1" dirty="0"/>
          </a:p>
        </p:txBody>
      </p:sp>
      <p:pic>
        <p:nvPicPr>
          <p:cNvPr id="10" name="Picture 9" descr="SGcolourcrest Transparent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180" y="73275"/>
            <a:ext cx="847250" cy="1357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17" y="1502303"/>
            <a:ext cx="3487213" cy="23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93067" y="1243185"/>
            <a:ext cx="5927495" cy="50729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Renovation </a:t>
            </a:r>
            <a:r>
              <a:rPr lang="en-GB" dirty="0"/>
              <a:t>of Slop Chest</a:t>
            </a:r>
          </a:p>
          <a:p>
            <a:pPr lvl="1">
              <a:buFont typeface="Arial"/>
              <a:buChar char="•"/>
            </a:pPr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 err="1" smtClean="0"/>
              <a:t>Grytviken</a:t>
            </a:r>
            <a:r>
              <a:rPr lang="en-GB" dirty="0" smtClean="0"/>
              <a:t> </a:t>
            </a:r>
            <a:r>
              <a:rPr lang="en-GB" dirty="0"/>
              <a:t>Post Office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“</a:t>
            </a:r>
            <a:r>
              <a:rPr lang="en-GB" dirty="0"/>
              <a:t>Enduring Eye</a:t>
            </a:r>
            <a:r>
              <a:rPr lang="en-GB" dirty="0" smtClean="0"/>
              <a:t>” &amp; laser survey exhibition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Nybrakke</a:t>
            </a:r>
            <a:r>
              <a:rPr lang="en-GB" dirty="0"/>
              <a:t> works</a:t>
            </a:r>
          </a:p>
          <a:p>
            <a:pPr lvl="1">
              <a:buFont typeface="Arial"/>
              <a:buChar char="•"/>
            </a:pPr>
            <a:r>
              <a:rPr lang="en-GB" dirty="0"/>
              <a:t>interior renovation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Small </a:t>
            </a:r>
            <a:r>
              <a:rPr lang="en-GB" dirty="0"/>
              <a:t>building restoration</a:t>
            </a:r>
          </a:p>
          <a:p>
            <a:pPr lvl="1">
              <a:buFont typeface="Arial"/>
              <a:buChar char="•"/>
            </a:pPr>
            <a:r>
              <a:rPr lang="en-GB" dirty="0"/>
              <a:t>potato store</a:t>
            </a:r>
          </a:p>
          <a:p>
            <a:pPr lvl="1">
              <a:buFont typeface="Arial"/>
              <a:buChar char="•"/>
            </a:pPr>
            <a:r>
              <a:rPr lang="en-GB" dirty="0"/>
              <a:t>museum waste store</a:t>
            </a:r>
          </a:p>
          <a:p>
            <a:pPr lvl="1">
              <a:buFont typeface="Arial"/>
              <a:buChar char="•"/>
            </a:pPr>
            <a:r>
              <a:rPr lang="en-GB" dirty="0"/>
              <a:t>stabilise bone loft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GSGSSI/Norway collaboration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dirty="0" err="1" smtClean="0">
                <a:solidFill>
                  <a:srgbClr val="000000"/>
                </a:solidFill>
                <a:latin typeface="+mj-lt"/>
              </a:rPr>
              <a:t>Grytviken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 maintenance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Heritage</a:t>
            </a:r>
            <a:endParaRPr lang="en-US" b="1" dirty="0"/>
          </a:p>
        </p:txBody>
      </p:sp>
      <p:pic>
        <p:nvPicPr>
          <p:cNvPr id="10" name="Picture 9" descr="SGcolourcrest Transparent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110" y="110732"/>
            <a:ext cx="847250" cy="1357705"/>
          </a:xfrm>
          <a:prstGeom prst="rect">
            <a:avLst/>
          </a:prstGeom>
        </p:spPr>
      </p:pic>
      <p:pic>
        <p:nvPicPr>
          <p:cNvPr id="8" name="Picture 7" descr="Sl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0" y="904525"/>
            <a:ext cx="2819400" cy="2114550"/>
          </a:xfrm>
          <a:prstGeom prst="rect">
            <a:avLst/>
          </a:prstGeom>
        </p:spPr>
      </p:pic>
      <p:pic>
        <p:nvPicPr>
          <p:cNvPr id="9" name="Picture 8" descr="Slop 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0" y="3002142"/>
            <a:ext cx="2819400" cy="1684118"/>
          </a:xfrm>
          <a:prstGeom prst="rect">
            <a:avLst/>
          </a:prstGeom>
        </p:spPr>
      </p:pic>
      <p:pic>
        <p:nvPicPr>
          <p:cNvPr id="11" name="Picture 10" descr="C:\Users\David\Pictures\SG 2014 -15\Slop Chest\P10307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190" y="4669327"/>
            <a:ext cx="2819400" cy="199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30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Governance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100668"/>
            <a:ext cx="9161991" cy="54694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Consultation on GSGSSI Strategy 2016-2020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Legislative review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six priority areas including </a:t>
            </a:r>
            <a:r>
              <a:rPr lang="en-US" dirty="0"/>
              <a:t>immigration, income tax, </a:t>
            </a:r>
            <a:r>
              <a:rPr lang="en-US" dirty="0" smtClean="0"/>
              <a:t>crime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publication online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 Accounts 2014</a:t>
            </a:r>
          </a:p>
          <a:p>
            <a:pPr lvl="1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urplus of </a:t>
            </a:r>
            <a:r>
              <a:rPr lang="en-GB" dirty="0"/>
              <a:t>£</a:t>
            </a:r>
            <a:r>
              <a:rPr lang="en-US" dirty="0" smtClean="0"/>
              <a:t>1.37m – krill fishing and tourism helped boost income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xpenditure </a:t>
            </a:r>
            <a:r>
              <a:rPr lang="en-GB" dirty="0" smtClean="0"/>
              <a:t>£5.63m – MV </a:t>
            </a:r>
            <a:r>
              <a:rPr lang="en-GB" dirty="0" err="1" smtClean="0"/>
              <a:t>Pharos</a:t>
            </a:r>
            <a:r>
              <a:rPr lang="en-GB" dirty="0" smtClean="0"/>
              <a:t> and fishery management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Coins and stamps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definitive stamp issue: </a:t>
            </a:r>
            <a:r>
              <a:rPr lang="en-US" i="1" dirty="0" smtClean="0"/>
              <a:t>Scientists, Explorers and their Ships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new </a:t>
            </a:r>
            <a:r>
              <a:rPr lang="en-US" dirty="0"/>
              <a:t>commemorative coins </a:t>
            </a:r>
            <a:r>
              <a:rPr lang="en-US" dirty="0" smtClean="0"/>
              <a:t>(SG coat of arms &amp; humpback whale)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Risk management</a:t>
            </a:r>
          </a:p>
          <a:p>
            <a:pPr lvl="1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eview of contingency plan</a:t>
            </a:r>
            <a:endParaRPr lang="en-US" dirty="0"/>
          </a:p>
        </p:txBody>
      </p:sp>
      <p:pic>
        <p:nvPicPr>
          <p:cNvPr id="5" name="Picture 4" descr="SGcolourcrest Transparent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112" y="105308"/>
            <a:ext cx="847250" cy="13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9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numCol="1" spcCol="180000" rtlCol="0">
        <a:noAutofit/>
      </a:bodyPr>
      <a:lstStyle>
        <a:defPPr algn="just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265</Words>
  <Application>Microsoft Macintosh PowerPoint</Application>
  <PresentationFormat>A4 Paper (210x297 mm)</PresentationFormat>
  <Paragraphs>64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Government of South Georgia  &amp; the South Sandwich Islands </vt:lpstr>
      <vt:lpstr>Environment</vt:lpstr>
      <vt:lpstr>Fisheries</vt:lpstr>
      <vt:lpstr>Tourism</vt:lpstr>
      <vt:lpstr>Heritage</vt:lpstr>
      <vt:lpstr>Governance</vt:lpstr>
    </vt:vector>
  </TitlesOfParts>
  <Company>Stellenbosch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Lee</dc:creator>
  <cp:lastModifiedBy>GSGSSI - CEO</cp:lastModifiedBy>
  <cp:revision>314</cp:revision>
  <cp:lastPrinted>2013-07-30T20:47:03Z</cp:lastPrinted>
  <dcterms:created xsi:type="dcterms:W3CDTF">2013-07-25T13:32:10Z</dcterms:created>
  <dcterms:modified xsi:type="dcterms:W3CDTF">2015-10-04T14:38:10Z</dcterms:modified>
</cp:coreProperties>
</file>