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4B3F"/>
    <a:srgbClr val="F7D13E"/>
    <a:srgbClr val="DE8525"/>
    <a:srgbClr val="BBBC01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9" autoAdjust="0"/>
    <p:restoredTop sz="77112" autoAdjust="0"/>
  </p:normalViewPr>
  <p:slideViewPr>
    <p:cSldViewPr snapToGrid="0" snapToObjects="1">
      <p:cViewPr varScale="1">
        <p:scale>
          <a:sx n="91" d="100"/>
          <a:sy n="91" d="100"/>
        </p:scale>
        <p:origin x="-2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B08AD-181A-CE43-99BD-228A70F7CFD0}" type="datetimeFigureOut">
              <a:rPr lang="en-US" smtClean="0"/>
              <a:t>03/10/15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D89E9-F812-C147-8F49-49823F6EB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8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18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2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2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74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8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09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9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4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4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03/10/15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7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03/10/15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2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03/10/15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9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03/10/15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03/10/15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03/10/15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3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03/10/15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9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03/10/15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7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03/10/15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03/10/15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03/10/15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9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G.pn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4516"/>
            <a:ext cx="8521368" cy="579871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5875"/>
            <a:ext cx="9144000" cy="6858000"/>
          </a:xfrm>
          <a:prstGeom prst="rect">
            <a:avLst/>
          </a:prstGeom>
          <a:gradFill>
            <a:gsLst>
              <a:gs pos="75000">
                <a:schemeClr val="bg1">
                  <a:alpha val="78000"/>
                </a:schemeClr>
              </a:gs>
              <a:gs pos="0">
                <a:schemeClr val="tx2">
                  <a:lumMod val="40000"/>
                  <a:lumOff val="60000"/>
                  <a:alpha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2E490-3FEF-7F42-A146-FA067B336EAE}" type="datetimeFigureOut">
              <a:rPr lang="en-US" smtClean="0"/>
              <a:t>03/10/15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8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0555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GSGSSI Strategy Update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238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76092"/>
                </a:solidFill>
              </a:rPr>
              <a:t>James Jansen</a:t>
            </a:r>
          </a:p>
          <a:p>
            <a:r>
              <a:rPr lang="en-US" sz="1800" dirty="0" smtClean="0">
                <a:solidFill>
                  <a:srgbClr val="376092"/>
                </a:solidFill>
              </a:rPr>
              <a:t>Government of South Georgia </a:t>
            </a:r>
            <a:r>
              <a:rPr lang="en-US" sz="1800" dirty="0">
                <a:solidFill>
                  <a:srgbClr val="376092"/>
                </a:solidFill>
              </a:rPr>
              <a:t>&amp;</a:t>
            </a:r>
            <a:r>
              <a:rPr lang="en-US" sz="1800" dirty="0" smtClean="0">
                <a:solidFill>
                  <a:srgbClr val="376092"/>
                </a:solidFill>
              </a:rPr>
              <a:t> the South Sandwich Islands</a:t>
            </a:r>
            <a:endParaRPr lang="en-US" sz="1800" dirty="0">
              <a:solidFill>
                <a:srgbClr val="376092"/>
              </a:solidFill>
            </a:endParaRPr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744" y="4402661"/>
            <a:ext cx="951226" cy="15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1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880"/>
            <a:ext cx="8229600" cy="4525963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eview and </a:t>
            </a:r>
            <a:r>
              <a:rPr lang="en-US" dirty="0" err="1" smtClean="0"/>
              <a:t>finalise</a:t>
            </a:r>
            <a:r>
              <a:rPr lang="en-US" dirty="0" smtClean="0"/>
              <a:t> Strategy – launch November</a:t>
            </a:r>
          </a:p>
          <a:p>
            <a:r>
              <a:rPr lang="en-US" dirty="0"/>
              <a:t>r</a:t>
            </a:r>
            <a:r>
              <a:rPr lang="en-US" dirty="0" smtClean="0"/>
              <a:t>eflect shared ambition.  </a:t>
            </a:r>
            <a:r>
              <a:rPr lang="en-US" dirty="0"/>
              <a:t>Will </a:t>
            </a:r>
            <a:r>
              <a:rPr lang="en-US" dirty="0" smtClean="0"/>
              <a:t>require </a:t>
            </a:r>
            <a:r>
              <a:rPr lang="en-US" dirty="0"/>
              <a:t>shared ownership to </a:t>
            </a:r>
            <a:r>
              <a:rPr lang="en-US" dirty="0" smtClean="0"/>
              <a:t>implement</a:t>
            </a:r>
            <a:endParaRPr lang="en-US" dirty="0"/>
          </a:p>
          <a:p>
            <a:r>
              <a:rPr lang="en-US" dirty="0" smtClean="0"/>
              <a:t>supported by annual business </a:t>
            </a:r>
            <a:r>
              <a:rPr lang="en-US" dirty="0"/>
              <a:t>p</a:t>
            </a:r>
            <a:r>
              <a:rPr lang="en-US" dirty="0" smtClean="0"/>
              <a:t>lan and good communications</a:t>
            </a:r>
          </a:p>
          <a:p>
            <a:r>
              <a:rPr lang="en-US" dirty="0" smtClean="0"/>
              <a:t>monitoring, review and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6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Consultation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3 months to end-July </a:t>
            </a:r>
          </a:p>
          <a:p>
            <a:r>
              <a:rPr lang="en-US" dirty="0" smtClean="0"/>
              <a:t>43 responses</a:t>
            </a:r>
          </a:p>
          <a:p>
            <a:r>
              <a:rPr lang="en-US" dirty="0" smtClean="0"/>
              <a:t>95% published online</a:t>
            </a:r>
          </a:p>
          <a:p>
            <a:r>
              <a:rPr lang="en-US" dirty="0"/>
              <a:t>d</a:t>
            </a:r>
            <a:r>
              <a:rPr lang="en-US" dirty="0" smtClean="0"/>
              <a:t>iversity of views</a:t>
            </a:r>
          </a:p>
          <a:p>
            <a:r>
              <a:rPr lang="en-US" dirty="0" smtClean="0"/>
              <a:t>review and </a:t>
            </a:r>
            <a:r>
              <a:rPr lang="en-US" dirty="0" err="1" smtClean="0"/>
              <a:t>finalise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1748">
            <a:off x="5195642" y="1776897"/>
            <a:ext cx="2940872" cy="43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4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Headlines…you said: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elcome opportunity and transparency </a:t>
            </a:r>
          </a:p>
          <a:p>
            <a:r>
              <a:rPr lang="en-US" dirty="0" smtClean="0"/>
              <a:t>on the right track – agree headline objectives</a:t>
            </a:r>
          </a:p>
          <a:p>
            <a:r>
              <a:rPr lang="en-US" dirty="0"/>
              <a:t>b</a:t>
            </a:r>
            <a:r>
              <a:rPr lang="en-US" dirty="0" smtClean="0"/>
              <a:t>ring out inter-relationships between issues</a:t>
            </a:r>
          </a:p>
          <a:p>
            <a:r>
              <a:rPr lang="en-US" dirty="0" smtClean="0"/>
              <a:t>changes </a:t>
            </a:r>
            <a:r>
              <a:rPr lang="en-US" dirty="0"/>
              <a:t>should be </a:t>
            </a:r>
            <a:r>
              <a:rPr lang="en-US" dirty="0" smtClean="0"/>
              <a:t>fair and evidence </a:t>
            </a:r>
            <a:r>
              <a:rPr lang="en-US" dirty="0"/>
              <a:t>based</a:t>
            </a:r>
          </a:p>
          <a:p>
            <a:r>
              <a:rPr lang="en-US" dirty="0" smtClean="0"/>
              <a:t>outreach important</a:t>
            </a:r>
            <a:endParaRPr lang="en-US" dirty="0"/>
          </a:p>
          <a:p>
            <a:r>
              <a:rPr lang="en-US" dirty="0" smtClean="0"/>
              <a:t>diversity of interests, diversity of views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Environment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38"/>
            <a:ext cx="8229600" cy="4247606"/>
          </a:xfrm>
        </p:spPr>
        <p:txBody>
          <a:bodyPr>
            <a:normAutofit fontScale="92500"/>
          </a:bodyPr>
          <a:lstStyle/>
          <a:p>
            <a:r>
              <a:rPr lang="en-US" dirty="0"/>
              <a:t>best available data to inform management decisions</a:t>
            </a:r>
          </a:p>
          <a:p>
            <a:r>
              <a:rPr lang="en-US" dirty="0" smtClean="0"/>
              <a:t>role of monitoring in building knowledge and assessing impact of habitat restoration and MPA </a:t>
            </a:r>
          </a:p>
          <a:p>
            <a:r>
              <a:rPr lang="en-US" dirty="0" smtClean="0"/>
              <a:t>deliver best practice biosecurity and manage </a:t>
            </a:r>
            <a:r>
              <a:rPr lang="en-US" dirty="0"/>
              <a:t>invasive </a:t>
            </a:r>
            <a:r>
              <a:rPr lang="en-US" dirty="0" smtClean="0"/>
              <a:t>species</a:t>
            </a:r>
          </a:p>
          <a:p>
            <a:r>
              <a:rPr lang="en-US" dirty="0"/>
              <a:t>long-term environmental change needs capturing e.g. climate change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2601" y="5417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Key issue: balancing biosecurity</a:t>
            </a:r>
          </a:p>
          <a:p>
            <a:r>
              <a:rPr lang="en-US" sz="3200" b="1" dirty="0" smtClean="0"/>
              <a:t>and conservation against operational requirements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4737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Fisheries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21693"/>
          </a:xfrm>
        </p:spPr>
        <p:txBody>
          <a:bodyPr>
            <a:normAutofit fontScale="92500"/>
          </a:bodyPr>
          <a:lstStyle/>
          <a:p>
            <a:r>
              <a:rPr lang="en-US" dirty="0"/>
              <a:t>r</a:t>
            </a:r>
            <a:r>
              <a:rPr lang="en-US" dirty="0" smtClean="0"/>
              <a:t>ecognition of a well-managed and sustainable fishery – continue to be precautionary</a:t>
            </a:r>
          </a:p>
          <a:p>
            <a:r>
              <a:rPr lang="en-US" dirty="0"/>
              <a:t>s</a:t>
            </a:r>
            <a:r>
              <a:rPr lang="en-US" dirty="0" smtClean="0"/>
              <a:t>cope to continue to raise standards </a:t>
            </a:r>
            <a:r>
              <a:rPr lang="en-US" dirty="0"/>
              <a:t>(e.g. heavy fuel oil, bunkering, ice classification)</a:t>
            </a:r>
          </a:p>
          <a:p>
            <a:r>
              <a:rPr lang="en-US" dirty="0" err="1"/>
              <a:t>maximising</a:t>
            </a:r>
            <a:r>
              <a:rPr lang="en-US" dirty="0"/>
              <a:t> the value of research and monitoring, and outreach and information-sharing</a:t>
            </a:r>
          </a:p>
          <a:p>
            <a:r>
              <a:rPr lang="en-US" dirty="0"/>
              <a:t>i</a:t>
            </a:r>
            <a:r>
              <a:rPr lang="en-US" dirty="0" smtClean="0"/>
              <a:t>nterest in, and support for, the review of the marine protected area in 2018 &amp; monitoring plan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2601" y="5417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Key issue: charting a course between exploitation and conservation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7463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Visitor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651"/>
            <a:ext cx="8229600" cy="38070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apply rules consistently to all visitors while </a:t>
            </a:r>
            <a:r>
              <a:rPr lang="en-US" dirty="0" err="1" smtClean="0"/>
              <a:t>recognising</a:t>
            </a:r>
            <a:r>
              <a:rPr lang="en-US" dirty="0" smtClean="0"/>
              <a:t> tourist industry as a key player</a:t>
            </a:r>
          </a:p>
          <a:p>
            <a:r>
              <a:rPr lang="en-US" dirty="0" smtClean="0"/>
              <a:t>ensure evidence-based management policy – onus on operator to act responsibly </a:t>
            </a:r>
          </a:p>
          <a:p>
            <a:r>
              <a:rPr lang="en-US" dirty="0"/>
              <a:t>p</a:t>
            </a:r>
            <a:r>
              <a:rPr lang="en-US" dirty="0" smtClean="0"/>
              <a:t>otential to share education, outreach and communication of key messages</a:t>
            </a:r>
          </a:p>
          <a:p>
            <a:r>
              <a:rPr lang="en-US" dirty="0"/>
              <a:t>n</a:t>
            </a:r>
            <a:r>
              <a:rPr lang="en-US" dirty="0" smtClean="0"/>
              <a:t>eed for updated policy and legal framework i.e. a clear visitor management strategy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2601" y="5417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Key issue: balancing visitor/industry responsibility with Government oversight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2644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Heritage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686"/>
            <a:ext cx="8229600" cy="36802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valuing, recording and protecting SGSSI’s cultural heritage</a:t>
            </a:r>
          </a:p>
          <a:p>
            <a:r>
              <a:rPr lang="en-US" dirty="0" smtClean="0"/>
              <a:t>understanding and valuing heritage beyond whaling, including sealing and expeditions</a:t>
            </a:r>
          </a:p>
          <a:p>
            <a:r>
              <a:rPr lang="en-US" dirty="0"/>
              <a:t>reconciling access to heritage sites with health and safety </a:t>
            </a:r>
            <a:endParaRPr lang="en-US" dirty="0" smtClean="0"/>
          </a:p>
          <a:p>
            <a:r>
              <a:rPr lang="en-US" dirty="0" smtClean="0"/>
              <a:t>tackling the environmental impacts of decaying heritage sensitively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2395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Key issue: balancing restoration with operational practicality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8107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Governance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465"/>
            <a:ext cx="8229600" cy="37637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mportance of consultation, transparency, and prudent financial management</a:t>
            </a:r>
          </a:p>
          <a:p>
            <a:r>
              <a:rPr lang="en-US" dirty="0"/>
              <a:t>n</a:t>
            </a:r>
            <a:r>
              <a:rPr lang="en-US" dirty="0" smtClean="0"/>
              <a:t>eed for policy and legislation, including clarity of decision-making processes</a:t>
            </a:r>
          </a:p>
          <a:p>
            <a:r>
              <a:rPr lang="en-US" dirty="0"/>
              <a:t>better using opportunities for collaboration, outreach and </a:t>
            </a:r>
            <a:r>
              <a:rPr lang="en-US" dirty="0" smtClean="0"/>
              <a:t>communications</a:t>
            </a:r>
          </a:p>
          <a:p>
            <a:r>
              <a:rPr lang="en-US" dirty="0"/>
              <a:t>d</a:t>
            </a:r>
            <a:r>
              <a:rPr lang="en-US" dirty="0" smtClean="0"/>
              <a:t>emonstrating sovereignty through presence, public relations, stamps and coins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395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Key issue: developing a sound policy and legislative basis without unnecessary burdens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3423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Enablers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Personnel</a:t>
            </a:r>
          </a:p>
          <a:p>
            <a:pPr lvl="1"/>
            <a:r>
              <a:rPr lang="en-US" dirty="0" smtClean="0"/>
              <a:t>5.3 FTE Stanley; 3 rotating GOs KEP; building team; and YOU </a:t>
            </a:r>
          </a:p>
          <a:p>
            <a:r>
              <a:rPr lang="en-US" dirty="0" smtClean="0"/>
              <a:t>Finances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nnual expenditure of £5.5 – 6m plus outside support</a:t>
            </a:r>
          </a:p>
          <a:p>
            <a:r>
              <a:rPr lang="en-US" dirty="0" smtClean="0"/>
              <a:t>Science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undamental to our evidence base; need to be </a:t>
            </a:r>
            <a:r>
              <a:rPr lang="en-US" dirty="0" smtClean="0"/>
              <a:t>focused </a:t>
            </a:r>
            <a:r>
              <a:rPr lang="en-US" dirty="0" smtClean="0"/>
              <a:t>in support of delivering the Strategy</a:t>
            </a:r>
          </a:p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Pharos; KEP; </a:t>
            </a:r>
            <a:r>
              <a:rPr lang="en-US" dirty="0" err="1" smtClean="0"/>
              <a:t>Grytviken</a:t>
            </a:r>
            <a:r>
              <a:rPr lang="en-US" dirty="0" smtClean="0"/>
              <a:t>; facilities in Stanley; BAS; RN; you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1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20106</TotalTime>
  <Words>469</Words>
  <Application>Microsoft Macintosh PowerPoint</Application>
  <PresentationFormat>On-screen Show (4:3)</PresentationFormat>
  <Paragraphs>73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GSGSSI Strategy Update</vt:lpstr>
      <vt:lpstr>Consultation</vt:lpstr>
      <vt:lpstr>Headlines…you said: </vt:lpstr>
      <vt:lpstr>Environment</vt:lpstr>
      <vt:lpstr>Fisheries </vt:lpstr>
      <vt:lpstr>Visitor Management</vt:lpstr>
      <vt:lpstr>Heritage</vt:lpstr>
      <vt:lpstr>Governance</vt:lpstr>
      <vt:lpstr>Enablers</vt:lpstr>
      <vt:lpstr>Next Steps</vt:lpstr>
    </vt:vector>
  </TitlesOfParts>
  <Company>Stellenbosch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Eradicating Invasive Species</dc:title>
  <dc:creator>Jennifer Lee</dc:creator>
  <cp:lastModifiedBy>GSGSSI - CEO</cp:lastModifiedBy>
  <cp:revision>368</cp:revision>
  <dcterms:created xsi:type="dcterms:W3CDTF">2014-07-10T17:36:20Z</dcterms:created>
  <dcterms:modified xsi:type="dcterms:W3CDTF">2015-10-04T00:17:57Z</dcterms:modified>
</cp:coreProperties>
</file>